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8"/>
  </p:notesMasterIdLst>
  <p:handoutMasterIdLst>
    <p:handoutMasterId r:id="rId19"/>
  </p:handoutMasterIdLst>
  <p:sldIdLst>
    <p:sldId id="286" r:id="rId5"/>
    <p:sldId id="304" r:id="rId6"/>
    <p:sldId id="288" r:id="rId7"/>
    <p:sldId id="259" r:id="rId8"/>
    <p:sldId id="339" r:id="rId9"/>
    <p:sldId id="329" r:id="rId10"/>
    <p:sldId id="336" r:id="rId11"/>
    <p:sldId id="301" r:id="rId12"/>
    <p:sldId id="341" r:id="rId13"/>
    <p:sldId id="295" r:id="rId14"/>
    <p:sldId id="342" r:id="rId15"/>
    <p:sldId id="343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ma tyyl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7094521970116"/>
          <c:y val="1.3268054954886926E-2"/>
          <c:w val="0.77499237398750775"/>
          <c:h val="0.69118191578341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8-4042-AB64-2F4BAC58FA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Company internal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8-4042-AB64-2F4BAC58F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Colocation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8-4042-AB64-2F4BAC58FA2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Public 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Taul1!$E$2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F8-4042-AB64-2F4BAC58FA2C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AI &amp; and other annouced projects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Taul1!$F$2</c:f>
              <c:numCache>
                <c:formatCode>General</c:formatCode>
                <c:ptCount val="1"/>
                <c:pt idx="0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F8-4042-AB64-2F4BAC58FA2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AI &amp; other projected projects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Taul1!$G$2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F8-4042-AB64-2F4BAC58F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7878143"/>
        <c:axId val="1812452735"/>
      </c:barChart>
      <c:catAx>
        <c:axId val="116787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nlandica" pitchFamily="2" charset="0"/>
                <a:ea typeface="+mn-ea"/>
                <a:cs typeface="+mn-cs"/>
              </a:defRPr>
            </a:pPr>
            <a:endParaRPr lang="fi-FI"/>
          </a:p>
        </c:txPr>
        <c:crossAx val="1812452735"/>
        <c:crosses val="autoZero"/>
        <c:auto val="1"/>
        <c:lblAlgn val="ctr"/>
        <c:lblOffset val="100"/>
        <c:noMultiLvlLbl val="0"/>
      </c:catAx>
      <c:valAx>
        <c:axId val="181245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nlandica" pitchFamily="2" charset="0"/>
                <a:ea typeface="+mn-ea"/>
                <a:cs typeface="+mn-cs"/>
              </a:defRPr>
            </a:pPr>
            <a:endParaRPr lang="fi-FI"/>
          </a:p>
        </c:txPr>
        <c:crossAx val="116787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604465055386795"/>
          <c:w val="1"/>
          <c:h val="0.21904980320869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nlandica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latin typeface="Finlandica" pitchFamily="2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7094521970116"/>
          <c:y val="1.3268054954886926E-2"/>
          <c:w val="0.77499237398750775"/>
          <c:h val="0.69118191578341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8-4042-AB64-2F4BAC58FA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Company internal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8-4042-AB64-2F4BAC58F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Colocation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8-4042-AB64-2F4BAC58FA2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Public 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nlandica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</c:f>
              <c:numCache>
                <c:formatCode>General</c:formatCode>
                <c:ptCount val="1"/>
              </c:numCache>
            </c:numRef>
          </c:cat>
          <c:val>
            <c:numRef>
              <c:f>Taul1!$E$2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F8-4042-AB64-2F4BAC58F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7878143"/>
        <c:axId val="1812452735"/>
      </c:barChart>
      <c:catAx>
        <c:axId val="116787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nlandica" pitchFamily="2" charset="0"/>
                <a:ea typeface="+mn-ea"/>
                <a:cs typeface="+mn-cs"/>
              </a:defRPr>
            </a:pPr>
            <a:endParaRPr lang="fi-FI"/>
          </a:p>
        </c:txPr>
        <c:crossAx val="1812452735"/>
        <c:crosses val="autoZero"/>
        <c:auto val="1"/>
        <c:lblAlgn val="ctr"/>
        <c:lblOffset val="100"/>
        <c:noMultiLvlLbl val="0"/>
      </c:catAx>
      <c:valAx>
        <c:axId val="181245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nlandica" pitchFamily="2" charset="0"/>
                <a:ea typeface="+mn-ea"/>
                <a:cs typeface="+mn-cs"/>
              </a:defRPr>
            </a:pPr>
            <a:endParaRPr lang="fi-FI"/>
          </a:p>
        </c:txPr>
        <c:crossAx val="116787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068085957640465"/>
          <c:w val="0.66960403445868477"/>
          <c:h val="0.14668246211447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nlandica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latin typeface="Finlandica" pitchFamily="2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D9C95-A2E0-4D04-AD06-6AA0C72FC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B2D93-A276-4122-9FE9-BFC99355F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BFE63-20BF-49A7-8B42-22037F87EDBD}" type="datetimeFigureOut">
              <a:rPr lang="en-ID" smtClean="0"/>
              <a:t>19/05/2025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F643D-289A-4E62-9EAC-189C373C1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296F6-DCD2-4B93-AB9D-803F9C15B0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855D-A777-4F03-8379-E8D570D1BE4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10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2002-F155-45AA-B22B-60C6F1E5F119}" type="datetimeFigureOut">
              <a:rPr lang="en-ID" smtClean="0"/>
              <a:t>19/05/2025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88794-5BF5-446D-97CA-73E1A5E95BE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902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88794-5BF5-446D-97CA-73E1A5E95BE1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38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BAD3-BB9E-F27C-9A40-49B92B9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FE287AB-B79F-B539-C5CB-B84352CCE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56B9985-5D2E-03AF-72A5-4EE200FA5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2FF308-FE57-A531-EF1A-C4EAAB598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88794-5BF5-446D-97CA-73E1A5E95BE1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636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4E7CD-22C8-F1EC-F5CB-2284AE56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F444F-68A2-152D-38E0-FC3696B8F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DC130-1F5C-0F6F-E148-975FE65DF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8DE3A-30E1-3599-5E71-828FF7ACF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88794-5BF5-446D-97CA-73E1A5E95BE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0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88794-5BF5-446D-97CA-73E1A5E95BE1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12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/>
              <a:t>EK = Confederation of Finnish Industiries </a:t>
            </a:r>
          </a:p>
          <a:p>
            <a:endParaRPr lang="en-FI"/>
          </a:p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88794-5BF5-446D-97CA-73E1A5E95BE1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938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73432-27A4-8237-4A0D-4BAF0638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6BB2E-2C72-7CF7-F84D-A683D13E3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7DCA5-415E-8BA9-8707-23A6E22CD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/>
              <a:t>EK = Confederation of Finnish Industiries </a:t>
            </a:r>
          </a:p>
          <a:p>
            <a:endParaRPr lang="en-FI"/>
          </a:p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D612D-FF6D-1E87-3BE0-12FAF9C76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88794-5BF5-446D-97CA-73E1A5E95BE1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5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CC53351-96C0-435E-A347-13ABDD4C34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8D2E24-C199-4929-82F8-C8E7E42F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28537"/>
            <a:ext cx="8229600" cy="76809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i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19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BB05003-DB8C-4981-BB11-4089D8DF81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6581" y="1931865"/>
            <a:ext cx="1861776" cy="1488342"/>
          </a:xfrm>
          <a:noFill/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649A716-9FB9-44CB-AAFD-68A6CF3475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95846" y="1931865"/>
            <a:ext cx="1861776" cy="1488342"/>
          </a:xfrm>
          <a:noFill/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E90074-6AC0-4C14-BA24-A650FF4A34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5111" y="1931865"/>
            <a:ext cx="1861776" cy="1488342"/>
          </a:xfrm>
          <a:noFill/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5953CC4-977D-4DB4-BF77-18038A8765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03643" y="1931865"/>
            <a:ext cx="1861776" cy="1488342"/>
          </a:xfrm>
          <a:noFill/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BE7E7-CE02-48E7-98F7-81446DC4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068" y="644057"/>
            <a:ext cx="7133863" cy="76809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i="0">
                <a:solidFill>
                  <a:srgbClr val="002EA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D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BA7461C-9944-6B5D-50A3-2FC6808C7B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4376" y="1931865"/>
            <a:ext cx="1861776" cy="1488342"/>
          </a:xfrm>
          <a:noFill/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0C8241C-7CBC-55BC-CC67-289EA8F13C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6581" y="3587505"/>
            <a:ext cx="1862138" cy="8350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 i="0"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08C98E2-AEB0-6CD1-EDC0-C4005B8169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6581" y="4598377"/>
            <a:ext cx="1862138" cy="20133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1B81AD8F-49B9-562A-053A-67429CD5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92774" y="3587505"/>
            <a:ext cx="1862138" cy="8350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 i="0"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36212BED-384A-B13D-D8E5-7605BEAC0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92774" y="4598377"/>
            <a:ext cx="1862138" cy="20133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5A89E848-BAB3-0900-0F05-B5830AA2B7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8966" y="3587505"/>
            <a:ext cx="1862138" cy="8350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 i="0"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48C11683-02EB-FBCB-6591-3ECEA013B4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8966" y="4598377"/>
            <a:ext cx="1862138" cy="20133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C82A7AC5-A224-E00D-5344-2B04046F29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16366" y="3587505"/>
            <a:ext cx="1862138" cy="8350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 i="0"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C703DD54-8A37-4E9E-3499-6D5314F62C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6366" y="4598377"/>
            <a:ext cx="1862138" cy="20133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8C39553E-49B0-13B6-5806-2C7A355D24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00143" y="3587505"/>
            <a:ext cx="1862138" cy="8350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1" i="0"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21" name="Tekstin paikkamerkki 8">
            <a:extLst>
              <a:ext uri="{FF2B5EF4-FFF2-40B4-BE49-F238E27FC236}">
                <a16:creationId xmlns:a16="http://schemas.microsoft.com/office/drawing/2014/main" id="{BDB5A02E-9120-7024-F030-61BA919912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00143" y="4598377"/>
            <a:ext cx="1862138" cy="20133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</p:spTree>
    <p:extLst>
      <p:ext uri="{BB962C8B-B14F-4D97-AF65-F5344CB8AC3E}">
        <p14:creationId xmlns:p14="http://schemas.microsoft.com/office/powerpoint/2010/main" val="222294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AAEC9787-B40C-EFC5-D5D3-BFFDBA64112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92000" cy="3756025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BB05003-DB8C-4981-BB11-4089D8DF81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1095" y="2588846"/>
            <a:ext cx="2252749" cy="22262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649A716-9FB9-44CB-AAFD-68A6CF3475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1259" y="2588846"/>
            <a:ext cx="2252749" cy="22262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E90074-6AC0-4C14-BA24-A650FF4A34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43186" y="2588846"/>
            <a:ext cx="2252749" cy="22262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5953CC4-977D-4DB4-BF77-18038A8765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08157" y="2588846"/>
            <a:ext cx="2252749" cy="22262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BE7E7-CE02-48E7-98F7-81446DC4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6" y="644057"/>
            <a:ext cx="10867723" cy="76809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D"/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C0ACC631-71EC-DC0C-08F8-D46BB4BB49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456" y="4883223"/>
            <a:ext cx="2478023" cy="598738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1" i="0">
                <a:solidFill>
                  <a:schemeClr val="accent1"/>
                </a:solidFill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A92FF0B1-F0E7-EDB2-9FFA-63D98FB446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456" y="5513789"/>
            <a:ext cx="2478023" cy="1170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CB7AF6AD-105F-893A-72A7-3D357682C7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0079" y="4883223"/>
            <a:ext cx="2478023" cy="598738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1" i="0">
                <a:solidFill>
                  <a:schemeClr val="accent1"/>
                </a:solidFill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84A3FE46-5211-ADF6-029B-F290F5AAF9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50079" y="5513789"/>
            <a:ext cx="2478023" cy="1170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AB5883D8-9FBF-1772-A02C-7D9A88454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3982" y="4883223"/>
            <a:ext cx="2478023" cy="598738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1" i="0">
                <a:solidFill>
                  <a:schemeClr val="accent1"/>
                </a:solidFill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9A4785D-A3BE-DFC5-AD3C-2A7E4AEDA3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3982" y="5513789"/>
            <a:ext cx="2478023" cy="1170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E7D65366-0578-71A5-CA45-241D2D962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4484" y="4883223"/>
            <a:ext cx="2478023" cy="598738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1" i="0">
                <a:solidFill>
                  <a:schemeClr val="accent1"/>
                </a:solidFill>
                <a:latin typeface="Finlandica SemiBold" pitchFamily="2" charset="0"/>
              </a:defRPr>
            </a:lvl1pPr>
            <a:lvl2pPr marL="457200" indent="0" algn="ctr">
              <a:buFontTx/>
              <a:buNone/>
              <a:defRPr sz="1800"/>
            </a:lvl2pPr>
            <a:lvl3pPr marL="914400" indent="0" algn="ctr">
              <a:buFontTx/>
              <a:buNone/>
              <a:defRPr sz="1800"/>
            </a:lvl3pPr>
            <a:lvl4pPr marL="1371600" indent="0" algn="ctr">
              <a:buFontTx/>
              <a:buNone/>
              <a:defRPr sz="1800"/>
            </a:lvl4pPr>
            <a:lvl5pPr marL="1828800" indent="0" algn="ctr">
              <a:buFontTx/>
              <a:buNone/>
              <a:defRPr sz="1800"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3E15816D-0EF6-DAEA-8007-7A235EA98A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4484" y="5513789"/>
            <a:ext cx="2478023" cy="11708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  <p:sp>
        <p:nvSpPr>
          <p:cNvPr id="25" name="Tekstin paikkamerkki 8">
            <a:extLst>
              <a:ext uri="{FF2B5EF4-FFF2-40B4-BE49-F238E27FC236}">
                <a16:creationId xmlns:a16="http://schemas.microsoft.com/office/drawing/2014/main" id="{0B8BB88A-20E6-F471-00ED-28D69A7678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8456" y="1659421"/>
            <a:ext cx="10867723" cy="76809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Lisää teksti napauttamalla</a:t>
            </a:r>
          </a:p>
        </p:txBody>
      </p:sp>
    </p:spTree>
    <p:extLst>
      <p:ext uri="{BB962C8B-B14F-4D97-AF65-F5344CB8AC3E}">
        <p14:creationId xmlns:p14="http://schemas.microsoft.com/office/powerpoint/2010/main" val="322758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1AE75F0-4F37-4C3F-A4F9-9E7D901531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4784" y="0"/>
            <a:ext cx="5697215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165976-1A48-418E-A4E1-B99EA57E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301" y="1141660"/>
            <a:ext cx="4370931" cy="144475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002EA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2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E75643-6794-4C0C-9995-A71F6D143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231" y="1859454"/>
            <a:ext cx="2897473" cy="144475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002EA2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604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2FB6661-50FB-41C8-BCDE-947EE49A6D6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232695-3046-4EB3-9AF4-80C249BCA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0571" y="2273642"/>
            <a:ext cx="5390858" cy="74812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66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716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48BD4B-5530-4C64-81AD-CC8EE059C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D2B6A8-9B55-475D-8A6F-2088565D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4079095"/>
            <a:ext cx="6035040" cy="110642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6600" b="0" i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49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2FB6661-50FB-41C8-BCDE-947EE49A6D6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232695-3046-4EB3-9AF4-80C249BCA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0571" y="2273642"/>
            <a:ext cx="5390858" cy="74812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66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51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C17CA-83BC-4962-A16F-ED736CD9C813}"/>
              </a:ext>
            </a:extLst>
          </p:cNvPr>
          <p:cNvSpPr/>
          <p:nvPr/>
        </p:nvSpPr>
        <p:spPr>
          <a:xfrm>
            <a:off x="11595100" y="-5237"/>
            <a:ext cx="596900" cy="686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981C18-1E75-1B1A-F989-39A676F458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3ECAC19F-B8B9-9EF7-5E3E-A05F15A4C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304" y="2295525"/>
            <a:ext cx="10550796" cy="42100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07CE40-5F04-B5BC-B5AF-6173B4FA5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0395CA5E-40FB-AEAF-3072-9A310B60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4" y="365125"/>
            <a:ext cx="10550796" cy="167374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6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AF36E-7AFA-4CF0-A4FE-4D9290C49136}"/>
              </a:ext>
            </a:extLst>
          </p:cNvPr>
          <p:cNvSpPr/>
          <p:nvPr/>
        </p:nvSpPr>
        <p:spPr>
          <a:xfrm>
            <a:off x="-1" y="4686"/>
            <a:ext cx="3102015" cy="6853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B3F506B-533D-4EAE-A61F-CAA6631AD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9205" y="0"/>
            <a:ext cx="5366795" cy="623875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5B65016-4C42-2165-E721-7DF574F7A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1063C-CE8C-740B-731D-1C15D117F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5206" y="2187146"/>
            <a:ext cx="4938169" cy="40516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98DEC2D-8B31-12A0-3AC4-4D2668B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205" y="481913"/>
            <a:ext cx="4938169" cy="15569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33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657839-98E5-4632-94AE-16866C2B0921}"/>
              </a:ext>
            </a:extLst>
          </p:cNvPr>
          <p:cNvSpPr/>
          <p:nvPr/>
        </p:nvSpPr>
        <p:spPr>
          <a:xfrm>
            <a:off x="6486658" y="0"/>
            <a:ext cx="57053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2CA1723-6393-40A7-BDE2-2C1A344B0C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2951" y="795270"/>
            <a:ext cx="4172755" cy="526745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76F54B5-B09A-D98D-39A6-BE7D568C3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1957C5F-762F-9476-AE08-F87201548F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295" y="2462571"/>
            <a:ext cx="4938169" cy="39875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1454C9-E2CB-ED3D-43B9-862BCE3AE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883B2CBC-1F89-2823-1872-0B59AD1B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94" y="365125"/>
            <a:ext cx="4938170" cy="190851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1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0BC52-C8F9-4C6B-94A4-1BD6F4DBE264}"/>
              </a:ext>
            </a:extLst>
          </p:cNvPr>
          <p:cNvSpPr/>
          <p:nvPr/>
        </p:nvSpPr>
        <p:spPr>
          <a:xfrm>
            <a:off x="0" y="0"/>
            <a:ext cx="57053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C842DFA-AFB6-43DF-AA13-BA44A4CDF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293" y="795270"/>
            <a:ext cx="4172755" cy="526745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309CE8-0662-29A1-4E7A-22B3044361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CECD6B9-5C29-FD6D-4B61-C3CAB9409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80576B9-33D9-86D5-2770-DDE82558AE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877" y="2487284"/>
            <a:ext cx="5263977" cy="398757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EF9F9EDA-F58C-43AA-3C2D-E074FAE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876" y="365125"/>
            <a:ext cx="5263977" cy="19455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2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08EF2CF-75A3-20EF-7E01-3231300B2052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5C2C572-71BC-4406-A1D4-022D62971E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295" y="795270"/>
            <a:ext cx="10659412" cy="526745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3F636F-54C4-40C3-A87C-196FA35BB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0795" y="2150077"/>
            <a:ext cx="6030410" cy="79527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0" i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</a:t>
            </a:r>
            <a:endParaRPr lang="en-ID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E3ED15-6B82-354C-2B3F-E63EA35D5E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62CAB2-94B1-DF8C-6A06-763F49F5E1F5}"/>
              </a:ext>
            </a:extLst>
          </p:cNvPr>
          <p:cNvSpPr/>
          <p:nvPr/>
        </p:nvSpPr>
        <p:spPr>
          <a:xfrm>
            <a:off x="32795" y="6062728"/>
            <a:ext cx="6096000" cy="795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297921-B0BC-6B45-9F0B-4ED0F47F7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CCBFFC5-B329-20DF-A609-292C3DA6FECA}"/>
              </a:ext>
            </a:extLst>
          </p:cNvPr>
          <p:cNvSpPr/>
          <p:nvPr userDrawn="1"/>
        </p:nvSpPr>
        <p:spPr>
          <a:xfrm>
            <a:off x="32795" y="6062728"/>
            <a:ext cx="6096000" cy="795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182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CEDD247-8B15-2896-192E-8F8CDE3B80CE}"/>
              </a:ext>
            </a:extLst>
          </p:cNvPr>
          <p:cNvSpPr/>
          <p:nvPr userDrawn="1"/>
        </p:nvSpPr>
        <p:spPr>
          <a:xfrm>
            <a:off x="844950" y="4919240"/>
            <a:ext cx="11347049" cy="1938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8FA59D3-8390-40DB-BA89-C6CC5B51D6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0217" y="699752"/>
            <a:ext cx="3322750" cy="47780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140BDE-BE12-4B7E-BDDB-C633E118AF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0894" y="1380185"/>
            <a:ext cx="3322750" cy="47780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E78B68B-B446-81B0-4C70-791A0EE5F8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11C89F-7416-432C-F617-8423EB950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950" y="2619633"/>
            <a:ext cx="3527025" cy="22190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BEF3D41-8978-B329-685B-124AB725A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2F708B93-F263-8F2D-71E4-314A7D5D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752"/>
            <a:ext cx="3527025" cy="18235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74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D79E1F8-9EE6-4A48-9F67-28DE3151B0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5238"/>
            <a:ext cx="6096000" cy="68632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CF99D2-3078-F93A-8283-8A5265BCF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304" y="2781300"/>
            <a:ext cx="4591321" cy="328142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10499-0212-100B-5C59-3710CEF9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4" y="926757"/>
            <a:ext cx="4591321" cy="16187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56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6CD3191-2E90-E76F-9DB4-BB243B28C21A}"/>
              </a:ext>
            </a:extLst>
          </p:cNvPr>
          <p:cNvSpPr/>
          <p:nvPr userDrawn="1"/>
        </p:nvSpPr>
        <p:spPr>
          <a:xfrm>
            <a:off x="9081285" y="0"/>
            <a:ext cx="3102015" cy="6853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03C11C-61E2-3F9A-1B99-44F8F37E9D96}"/>
              </a:ext>
            </a:extLst>
          </p:cNvPr>
          <p:cNvSpPr/>
          <p:nvPr/>
        </p:nvSpPr>
        <p:spPr>
          <a:xfrm>
            <a:off x="9081285" y="0"/>
            <a:ext cx="3102015" cy="6853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5F7D6E2-D25B-4DDD-A417-E288A47A96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310" y="1743076"/>
            <a:ext cx="5578034" cy="4238624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0B60159-1C2C-4BDB-AADD-D6F90B257F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8656" y="1743076"/>
            <a:ext cx="5578034" cy="4238624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2ED23A-BF52-4F73-82D4-5701CF6B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10" y="644057"/>
            <a:ext cx="8503415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002EA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D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52877128-BF9F-63EA-888C-8E09E0A7E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1100" y="6249430"/>
            <a:ext cx="5576888" cy="4286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7016037-C1EF-699C-4B43-8A473D4460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B2C2F59-3E69-63FB-AD3A-451EBAE74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98" y="6303385"/>
            <a:ext cx="404107" cy="404107"/>
          </a:xfrm>
          <a:prstGeom prst="rect">
            <a:avLst/>
          </a:prstGeom>
        </p:spPr>
      </p:pic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6426D65C-6348-8FE9-9B08-257E9E75B7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213" y="6249430"/>
            <a:ext cx="5576888" cy="4286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50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5A03B7F-8572-D61A-FEC9-D86A3CD0D98E}"/>
              </a:ext>
            </a:extLst>
          </p:cNvPr>
          <p:cNvSpPr/>
          <p:nvPr userDrawn="1"/>
        </p:nvSpPr>
        <p:spPr>
          <a:xfrm>
            <a:off x="9648825" y="-5237"/>
            <a:ext cx="2543176" cy="686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C17CA-83BC-4962-A16F-ED736CD9C813}"/>
              </a:ext>
            </a:extLst>
          </p:cNvPr>
          <p:cNvSpPr/>
          <p:nvPr/>
        </p:nvSpPr>
        <p:spPr>
          <a:xfrm>
            <a:off x="9648825" y="-5237"/>
            <a:ext cx="2543176" cy="686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2781D89-C14E-4525-AD58-5ADB4AA023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9124" y="875259"/>
            <a:ext cx="3658235" cy="24870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981C18-1E75-1B1A-F989-39A676F458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3ECAC19F-B8B9-9EF7-5E3E-A05F15A4C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304" y="2295525"/>
            <a:ext cx="6782071" cy="42100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8CF64C-730D-BD8E-F2C9-A452B272A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9124" y="3551784"/>
            <a:ext cx="3658235" cy="24870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07CE40-5F04-B5BC-B5AF-6173B4FA5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0395CA5E-40FB-AEAF-3072-9A310B60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4" y="365125"/>
            <a:ext cx="6782071" cy="16737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E9872-D0B6-4D94-9F60-C9E9B52B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2CC99-AD16-4CA8-9E0D-48596F3D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FB63-6573-4AF0-8624-CA1BDC60A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nlandica" pitchFamily="2" charset="0"/>
              </a:defRPr>
            </a:lvl1pPr>
          </a:lstStyle>
          <a:p>
            <a:fld id="{9EB06D1F-0D58-44B6-B833-1E37D0D6DAFD}" type="datetimeFigureOut">
              <a:rPr lang="en-ID" smtClean="0"/>
              <a:pPr/>
              <a:t>19/05/2025</a:t>
            </a:fld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893D5-79EE-4AB2-94BF-EF71D7E28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nlandica" pitchFamily="2" charset="0"/>
              </a:defRPr>
            </a:lvl1pPr>
          </a:lstStyle>
          <a:p>
            <a:fld id="{3A4FE5E3-139D-4A23-9945-EAEFF35244E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89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86" r:id="rId3"/>
    <p:sldLayoutId id="2147483689" r:id="rId4"/>
    <p:sldLayoutId id="2147483687" r:id="rId5"/>
    <p:sldLayoutId id="2147483688" r:id="rId6"/>
    <p:sldLayoutId id="2147483690" r:id="rId7"/>
    <p:sldLayoutId id="2147483692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1" r:id="rId14"/>
    <p:sldLayoutId id="2147483702" r:id="rId15"/>
    <p:sldLayoutId id="2147483678" r:id="rId16"/>
    <p:sldLayoutId id="2147483703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EA2"/>
          </a:solidFill>
          <a:latin typeface="Finland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Finland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Finland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Finland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Finland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Finland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mailto:veijo.terho@fdca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k.fi/en/green-investments-in-finland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n paikkamerkki 20">
            <a:extLst>
              <a:ext uri="{FF2B5EF4-FFF2-40B4-BE49-F238E27FC236}">
                <a16:creationId xmlns:a16="http://schemas.microsoft.com/office/drawing/2014/main" id="{84C093D2-DDB1-1CA7-0E6F-DEEFC422DF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961EC2A-0DB3-4F9D-8BAE-27F63DA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FINLAND</a:t>
            </a:r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387A9-C1FB-4E01-BAE5-F7095DC15A54}"/>
              </a:ext>
            </a:extLst>
          </p:cNvPr>
          <p:cNvSpPr txBox="1"/>
          <p:nvPr/>
        </p:nvSpPr>
        <p:spPr>
          <a:xfrm>
            <a:off x="3641010" y="5112988"/>
            <a:ext cx="49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  <a:latin typeface="Finlandica" pitchFamily="2" charset="0"/>
              </a:rPr>
              <a:t>The best European data center location</a:t>
            </a:r>
            <a:endParaRPr lang="en-ID" sz="16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64A05-EA8F-4642-960F-39E57C13C34D}"/>
              </a:ext>
            </a:extLst>
          </p:cNvPr>
          <p:cNvSpPr/>
          <p:nvPr/>
        </p:nvSpPr>
        <p:spPr>
          <a:xfrm>
            <a:off x="0" y="-2933"/>
            <a:ext cx="1643605" cy="400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1595D-0CCF-4CC8-8FE0-3EDA11920E44}"/>
              </a:ext>
            </a:extLst>
          </p:cNvPr>
          <p:cNvSpPr/>
          <p:nvPr/>
        </p:nvSpPr>
        <p:spPr>
          <a:xfrm>
            <a:off x="10548395" y="6457571"/>
            <a:ext cx="1643605" cy="400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58AB38-86A5-7AB9-8F90-4970C20AC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675" y="2360377"/>
            <a:ext cx="3038651" cy="132940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01BE9379-9677-68E9-B672-60CBC8E15FDB}"/>
              </a:ext>
            </a:extLst>
          </p:cNvPr>
          <p:cNvSpPr txBox="1"/>
          <p:nvPr/>
        </p:nvSpPr>
        <p:spPr>
          <a:xfrm>
            <a:off x="2039816" y="6360750"/>
            <a:ext cx="862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300">
                <a:solidFill>
                  <a:schemeClr val="bg2"/>
                </a:solidFill>
                <a:latin typeface="Finlandica" pitchFamily="2" charset="0"/>
              </a:rPr>
              <a:t>SAFE, GREEN CONNECTED &amp; COST-EFFICIENT</a:t>
            </a:r>
            <a:endParaRPr lang="en-ID" sz="1600" b="1" spc="300">
              <a:solidFill>
                <a:schemeClr val="bg2"/>
              </a:solidFill>
              <a:latin typeface="Finland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2" grpId="0" animBg="1"/>
      <p:bldP spid="1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Kuvan paikkamerkki 57">
            <a:extLst>
              <a:ext uri="{FF2B5EF4-FFF2-40B4-BE49-F238E27FC236}">
                <a16:creationId xmlns:a16="http://schemas.microsoft.com/office/drawing/2014/main" id="{724F84D8-56C8-CA2B-B9C9-08354B1FC1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BB85-1C93-4974-A5AF-C1AA287CC06C}"/>
              </a:ext>
            </a:extLst>
          </p:cNvPr>
          <p:cNvSpPr/>
          <p:nvPr/>
        </p:nvSpPr>
        <p:spPr>
          <a:xfrm>
            <a:off x="261598" y="261597"/>
            <a:ext cx="11668804" cy="6334806"/>
          </a:xfrm>
          <a:prstGeom prst="rect">
            <a:avLst/>
          </a:prstGeom>
          <a:solidFill>
            <a:schemeClr val="accent1">
              <a:alpha val="806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ADB1F5-9B97-469E-AF64-FCB4D7C9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prstClr val="white"/>
                </a:solidFill>
                <a:latin typeface="Finlandica"/>
              </a:rPr>
              <a:t>FINLAND is #1 European </a:t>
            </a:r>
            <a:br>
              <a:rPr lang="en-US" b="0">
                <a:solidFill>
                  <a:prstClr val="white"/>
                </a:solidFill>
                <a:latin typeface="Finlandica"/>
              </a:rPr>
            </a:br>
            <a:r>
              <a:rPr lang="en-US" b="0">
                <a:solidFill>
                  <a:prstClr val="white"/>
                </a:solidFill>
                <a:latin typeface="Finlandica"/>
              </a:rPr>
              <a:t>datacenter location</a:t>
            </a:r>
            <a:endParaRPr lang="en-US" b="0">
              <a:latin typeface="Finland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623C0-EB32-42EF-AE44-36B46CA6122A}"/>
              </a:ext>
            </a:extLst>
          </p:cNvPr>
          <p:cNvSpPr txBox="1"/>
          <p:nvPr/>
        </p:nvSpPr>
        <p:spPr>
          <a:xfrm>
            <a:off x="5011363" y="3295012"/>
            <a:ext cx="2169273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THE BEST GRID: 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RELIABILITY 99.99995%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B7FDF-7715-46B2-9AF2-453360EB7ABF}"/>
              </a:ext>
            </a:extLst>
          </p:cNvPr>
          <p:cNvSpPr txBox="1"/>
          <p:nvPr/>
        </p:nvSpPr>
        <p:spPr>
          <a:xfrm>
            <a:off x="1427778" y="3268304"/>
            <a:ext cx="2169273" cy="58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EU’S LOWEST 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ELECTRICITY COST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2D689-C4D7-4B9B-BEA6-BCC040EC689B}"/>
              </a:ext>
            </a:extLst>
          </p:cNvPr>
          <p:cNvSpPr txBox="1"/>
          <p:nvPr/>
        </p:nvSpPr>
        <p:spPr>
          <a:xfrm>
            <a:off x="8358887" y="3295011"/>
            <a:ext cx="3022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THE BEST BUSINESS ENVIRONMENT 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for data centers in Europe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B3316-B189-4676-94D8-B4123F54EAEF}"/>
              </a:ext>
            </a:extLst>
          </p:cNvPr>
          <p:cNvSpPr txBox="1"/>
          <p:nvPr/>
        </p:nvSpPr>
        <p:spPr>
          <a:xfrm>
            <a:off x="5011363" y="5438867"/>
            <a:ext cx="216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95% CO</a:t>
            </a:r>
            <a:r>
              <a:rPr lang="en-US" sz="2000" baseline="-25000">
                <a:solidFill>
                  <a:schemeClr val="bg2"/>
                </a:solidFill>
                <a:latin typeface="Finlandica" pitchFamily="2" charset="0"/>
              </a:rPr>
              <a:t>2</a:t>
            </a:r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 FREE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ENERGY SOURCES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2D39A-47DA-4A73-A75F-1253DD9B2C0F}"/>
              </a:ext>
            </a:extLst>
          </p:cNvPr>
          <p:cNvSpPr txBox="1"/>
          <p:nvPr/>
        </p:nvSpPr>
        <p:spPr>
          <a:xfrm>
            <a:off x="1111428" y="5438866"/>
            <a:ext cx="275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#1 DIGITAL ECONOMY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in Europe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EF0973-6BB9-407A-9A7B-83ECAA8BCF1F}"/>
              </a:ext>
            </a:extLst>
          </p:cNvPr>
          <p:cNvSpPr txBox="1"/>
          <p:nvPr/>
        </p:nvSpPr>
        <p:spPr>
          <a:xfrm>
            <a:off x="8358887" y="5438866"/>
            <a:ext cx="3022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HEAT REUSE CHAMPION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With </a:t>
            </a:r>
            <a:r>
              <a:rPr lang="en-US" sz="2000" err="1">
                <a:solidFill>
                  <a:schemeClr val="bg2"/>
                </a:solidFill>
                <a:latin typeface="Finlandica" pitchFamily="2" charset="0"/>
              </a:rPr>
              <a:t>expirence</a:t>
            </a:r>
            <a:r>
              <a:rPr lang="en-US" sz="2000">
                <a:solidFill>
                  <a:schemeClr val="bg2"/>
                </a:solidFill>
                <a:latin typeface="Finlandica" pitchFamily="2" charset="0"/>
              </a:rPr>
              <a:t> since 2011</a:t>
            </a:r>
            <a:endParaRPr lang="en-ID" sz="2000">
              <a:solidFill>
                <a:schemeClr val="bg2"/>
              </a:solidFill>
              <a:latin typeface="Finlandica" pitchFamily="2" charset="0"/>
            </a:endParaRPr>
          </a:p>
        </p:txBody>
      </p: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DFD3AAD4-5121-1025-B8A1-A88852782417}"/>
              </a:ext>
            </a:extLst>
          </p:cNvPr>
          <p:cNvGrpSpPr/>
          <p:nvPr/>
        </p:nvGrpSpPr>
        <p:grpSpPr>
          <a:xfrm>
            <a:off x="4279111" y="2363573"/>
            <a:ext cx="3582851" cy="3684794"/>
            <a:chOff x="4279111" y="2049004"/>
            <a:chExt cx="3582851" cy="399936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7B5184-ABF2-4955-BA26-F37858F8C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9111" y="2049005"/>
              <a:ext cx="0" cy="3999362"/>
            </a:xfrm>
            <a:prstGeom prst="line">
              <a:avLst/>
            </a:prstGeom>
            <a:ln w="19050" cap="sq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6112862-62D7-4D93-949D-B2A66CF8C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1962" y="2049004"/>
              <a:ext cx="0" cy="3999363"/>
            </a:xfrm>
            <a:prstGeom prst="line">
              <a:avLst/>
            </a:prstGeom>
            <a:ln w="19050" cap="sq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Kuva 21" descr="Tunniste">
            <a:extLst>
              <a:ext uri="{FF2B5EF4-FFF2-40B4-BE49-F238E27FC236}">
                <a16:creationId xmlns:a16="http://schemas.microsoft.com/office/drawing/2014/main" id="{EC9C3AAA-70BC-ECC9-5ACA-009D5A277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142" y="2116166"/>
            <a:ext cx="890541" cy="890541"/>
          </a:xfrm>
          <a:prstGeom prst="rect">
            <a:avLst/>
          </a:prstGeom>
        </p:spPr>
      </p:pic>
      <p:pic>
        <p:nvPicPr>
          <p:cNvPr id="44" name="Kuva 43" descr="Ryhmäideointi">
            <a:extLst>
              <a:ext uri="{FF2B5EF4-FFF2-40B4-BE49-F238E27FC236}">
                <a16:creationId xmlns:a16="http://schemas.microsoft.com/office/drawing/2014/main" id="{5362554D-B22E-C67B-F5FE-5FFD69306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904" y="2156548"/>
            <a:ext cx="962823" cy="962823"/>
          </a:xfrm>
          <a:prstGeom prst="rect">
            <a:avLst/>
          </a:prstGeom>
        </p:spPr>
      </p:pic>
      <p:pic>
        <p:nvPicPr>
          <p:cNvPr id="45" name="Kuva 44" descr="Esineiden Internet">
            <a:extLst>
              <a:ext uri="{FF2B5EF4-FFF2-40B4-BE49-F238E27FC236}">
                <a16:creationId xmlns:a16="http://schemas.microsoft.com/office/drawing/2014/main" id="{618E354A-0B03-F309-2250-A7B3FC850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9051" y="4327385"/>
            <a:ext cx="950274" cy="950274"/>
          </a:xfrm>
          <a:prstGeom prst="rect">
            <a:avLst/>
          </a:prstGeom>
        </p:spPr>
      </p:pic>
      <p:pic>
        <p:nvPicPr>
          <p:cNvPr id="46" name="Kuva 45" descr="Sähkötorni">
            <a:extLst>
              <a:ext uri="{FF2B5EF4-FFF2-40B4-BE49-F238E27FC236}">
                <a16:creationId xmlns:a16="http://schemas.microsoft.com/office/drawing/2014/main" id="{A3F1A358-0620-E094-E8D7-F1AF863D60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51358" y="2389423"/>
            <a:ext cx="689283" cy="689283"/>
          </a:xfrm>
          <a:prstGeom prst="rect">
            <a:avLst/>
          </a:prstGeom>
        </p:spPr>
      </p:pic>
      <p:pic>
        <p:nvPicPr>
          <p:cNvPr id="50" name="Kuva 49" descr="Tuuliturbiinit">
            <a:extLst>
              <a:ext uri="{FF2B5EF4-FFF2-40B4-BE49-F238E27FC236}">
                <a16:creationId xmlns:a16="http://schemas.microsoft.com/office/drawing/2014/main" id="{2E1615F2-7A41-222E-9E65-79D534630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6721" y="4583264"/>
            <a:ext cx="718557" cy="718557"/>
          </a:xfrm>
          <a:prstGeom prst="rect">
            <a:avLst/>
          </a:prstGeom>
        </p:spPr>
      </p:pic>
      <p:pic>
        <p:nvPicPr>
          <p:cNvPr id="51" name="Kuva 50" descr="Uusiutuva energia">
            <a:extLst>
              <a:ext uri="{FF2B5EF4-FFF2-40B4-BE49-F238E27FC236}">
                <a16:creationId xmlns:a16="http://schemas.microsoft.com/office/drawing/2014/main" id="{3B9FA6CD-5682-C2FF-140E-7F371BA395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66191" y="4765142"/>
            <a:ext cx="608249" cy="6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5" grpId="0"/>
      <p:bldP spid="19" grpId="0"/>
      <p:bldP spid="23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83FAB5-4095-F404-A04F-668CB7C808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796" r="1796"/>
          <a:stretch>
            <a:fillRect/>
          </a:stretch>
        </p:blipFill>
        <p:spPr>
          <a:xfrm>
            <a:off x="7253288" y="469900"/>
            <a:ext cx="4171950" cy="61134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74578-1B73-C961-7081-D4E6CFF23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GB"/>
              <a:t>FDCA continues to share facts and information of the industry</a:t>
            </a:r>
          </a:p>
          <a:p>
            <a:pPr lvl="1"/>
            <a:r>
              <a:rPr lang="en-GB"/>
              <a:t>We in FDCA are working in close cooperation with the Confederation of Finnish Industries (EK), Technology Industries of Finland, and other partners to develop a new policy model.</a:t>
            </a:r>
          </a:p>
          <a:p>
            <a:pPr lvl="1"/>
            <a:r>
              <a:rPr lang="en-GB"/>
              <a:t>A new public commenting round on the law is expected, potentially taking place in June–July.</a:t>
            </a:r>
          </a:p>
          <a:p>
            <a:pPr lvl="1"/>
            <a:r>
              <a:rPr lang="en-GB"/>
              <a:t>The new budget law is scheduled to be submitted to Parliament as early as week 38/39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3C8AB7-F63B-E87D-22AF-D2435797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94" y="365125"/>
            <a:ext cx="5038158" cy="1908518"/>
          </a:xfrm>
        </p:spPr>
        <p:txBody>
          <a:bodyPr/>
          <a:lstStyle/>
          <a:p>
            <a:r>
              <a:rPr lang="en-GB"/>
              <a:t>FDCA’S ONGOING ADVOCACY AND POLICY WORK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779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4A3E1-9606-7769-B863-E47AC2064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C88D9-6990-B6DF-8C58-DDF2EF9F89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GB"/>
              <a:t>Since FDCA membership fees are based on the organization, our budget did not account for this type of lobbying activity.</a:t>
            </a:r>
          </a:p>
          <a:p>
            <a:pPr lvl="1"/>
            <a:r>
              <a:rPr lang="en-GB"/>
              <a:t>To continue and finalize this activity until it is confirmed whether the benefit will remain or be removed, we will require some donations. </a:t>
            </a:r>
          </a:p>
          <a:p>
            <a:pPr lvl="1"/>
            <a:r>
              <a:rPr lang="en-GB"/>
              <a:t>Your support is essential, and we sincerely appreciate any contributions you can provide.</a:t>
            </a:r>
          </a:p>
          <a:p>
            <a:pPr lvl="1"/>
            <a:r>
              <a:rPr lang="en-GB"/>
              <a:t>If you feel that you could help us, please visit in our exhibition stand.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BAC7E8-F1D5-9BE8-8028-740473EF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94" y="365125"/>
            <a:ext cx="5038158" cy="1908518"/>
          </a:xfrm>
        </p:spPr>
        <p:txBody>
          <a:bodyPr/>
          <a:lstStyle/>
          <a:p>
            <a:r>
              <a:rPr lang="en-GB"/>
              <a:t>FUNDING REQUIRED FOR INFLUENCE</a:t>
            </a:r>
            <a:endParaRPr lang="en-FI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10DD7CA-D347-DBF6-960A-11EEBFF127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992" r="1992"/>
          <a:stretch>
            <a:fillRect/>
          </a:stretch>
        </p:blipFill>
        <p:spPr>
          <a:xfrm>
            <a:off x="7253288" y="203200"/>
            <a:ext cx="4171950" cy="64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1A611D20-D2E8-EF5D-4536-4C280ADAED8F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/>
          </a:solidFill>
        </p:spPr>
      </p:pic>
      <p:pic>
        <p:nvPicPr>
          <p:cNvPr id="16" name="Kuvan paikkamerkki 15" descr="Kuva, joka sisältää kohteen Ihmisen kasvot, henkilö, solmio, hymy&#10;&#10;Kuvaus luotu automaattisesti">
            <a:extLst>
              <a:ext uri="{FF2B5EF4-FFF2-40B4-BE49-F238E27FC236}">
                <a16:creationId xmlns:a16="http://schemas.microsoft.com/office/drawing/2014/main" id="{A19DD7FF-2321-77E7-586B-A440CC74ED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495" y="2588846"/>
            <a:ext cx="2252749" cy="222622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11BA859-EB27-7D53-3F5B-359FDC1AA0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7856" y="4883223"/>
            <a:ext cx="2478023" cy="598738"/>
          </a:xfrm>
        </p:spPr>
        <p:txBody>
          <a:bodyPr/>
          <a:lstStyle/>
          <a:p>
            <a:r>
              <a:rPr lang="en-US" sz="2000" noProof="1">
                <a:solidFill>
                  <a:schemeClr val="accent1"/>
                </a:solidFill>
              </a:rPr>
              <a:t>Veijo Terho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D997DB2-6328-EF4C-A3D8-794F909A57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8240" y="5550110"/>
            <a:ext cx="3372543" cy="11708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noProof="1">
                <a:latin typeface="Finlandica"/>
              </a:rPr>
              <a:t>Finnish Data Center Association FDCA</a:t>
            </a:r>
            <a:br>
              <a:rPr lang="en-US" noProof="1"/>
            </a:br>
            <a:r>
              <a:rPr lang="en-US" noProof="1">
                <a:latin typeface="Finlandica"/>
              </a:rPr>
              <a:t>Chairman of the Board</a:t>
            </a:r>
            <a:br>
              <a:rPr lang="en-US" noProof="1"/>
            </a:br>
            <a:r>
              <a:rPr lang="en-US" noProof="1">
                <a:latin typeface="Finlandica"/>
              </a:rPr>
              <a:t>+358 50 2935</a:t>
            </a:r>
            <a:br>
              <a:rPr lang="en-US" noProof="1"/>
            </a:br>
            <a:r>
              <a:rPr lang="en-US" noProof="1">
                <a:latin typeface="Finlandica"/>
                <a:hlinkClick r:id="rId4"/>
              </a:rPr>
              <a:t>veijo.terho@fdca.fi</a:t>
            </a:r>
            <a:br>
              <a:rPr lang="en-US" noProof="1"/>
            </a:br>
            <a:endParaRPr lang="en-US" noProof="1"/>
          </a:p>
        </p:txBody>
      </p:sp>
      <p:pic>
        <p:nvPicPr>
          <p:cNvPr id="41" name="Kuva 40">
            <a:extLst>
              <a:ext uri="{FF2B5EF4-FFF2-40B4-BE49-F238E27FC236}">
                <a16:creationId xmlns:a16="http://schemas.microsoft.com/office/drawing/2014/main" id="{E4F14903-3E58-BBE2-3BE4-D550195A9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240" y="319100"/>
            <a:ext cx="3377253" cy="1477547"/>
          </a:xfrm>
          <a:prstGeom prst="rect">
            <a:avLst/>
          </a:prstGeom>
        </p:spPr>
      </p:pic>
      <p:sp>
        <p:nvSpPr>
          <p:cNvPr id="42" name="Title 3">
            <a:extLst>
              <a:ext uri="{FF2B5EF4-FFF2-40B4-BE49-F238E27FC236}">
                <a16:creationId xmlns:a16="http://schemas.microsoft.com/office/drawing/2014/main" id="{F1863AED-DA24-A7B7-C819-A7FB205E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40241"/>
            <a:ext cx="10668000" cy="748121"/>
          </a:xfrm>
        </p:spPr>
        <p:txBody>
          <a:bodyPr/>
          <a:lstStyle/>
          <a:p>
            <a:r>
              <a:rPr lang="en-US" sz="3600" noProof="1"/>
              <a:t>Thank you.  We’re glad to help You</a:t>
            </a:r>
            <a:endParaRPr lang="en-US" sz="4400" b="0" noProof="1"/>
          </a:p>
        </p:txBody>
      </p:sp>
    </p:spTree>
    <p:extLst>
      <p:ext uri="{BB962C8B-B14F-4D97-AF65-F5344CB8AC3E}">
        <p14:creationId xmlns:p14="http://schemas.microsoft.com/office/powerpoint/2010/main" val="364929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EF00B0-AE7E-40E1-BD52-11072C2568F4}"/>
              </a:ext>
            </a:extLst>
          </p:cNvPr>
          <p:cNvSpPr/>
          <p:nvPr/>
        </p:nvSpPr>
        <p:spPr>
          <a:xfrm>
            <a:off x="0" y="4202"/>
            <a:ext cx="1990846" cy="44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A1F8F-D176-4EF4-A0D5-931FFF274980}"/>
              </a:ext>
            </a:extLst>
          </p:cNvPr>
          <p:cNvSpPr txBox="1"/>
          <p:nvPr/>
        </p:nvSpPr>
        <p:spPr>
          <a:xfrm>
            <a:off x="765531" y="2796449"/>
            <a:ext cx="3551826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Finlandica" pitchFamily="2" charset="0"/>
              </a:rPr>
              <a:t>FDCA is an independent, nonprofit association dedicated to the data center industry. FDCA provides the ecosystem for cloud &amp; data center businesses in Finland.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B94EB-8D0B-40FA-AEFC-A03B9239CBDE}"/>
              </a:ext>
            </a:extLst>
          </p:cNvPr>
          <p:cNvSpPr txBox="1"/>
          <p:nvPr/>
        </p:nvSpPr>
        <p:spPr>
          <a:xfrm>
            <a:off x="1216771" y="5595220"/>
            <a:ext cx="254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2"/>
                </a:solidFill>
                <a:latin typeface="Finlandica" pitchFamily="2" charset="0"/>
              </a:rPr>
              <a:t>Founded in</a:t>
            </a:r>
            <a:endParaRPr lang="en-ID" sz="1200" b="1">
              <a:solidFill>
                <a:schemeClr val="bg2"/>
              </a:solidFill>
              <a:latin typeface="Finlandica" pitchFamily="2" charset="0"/>
            </a:endParaRPr>
          </a:p>
        </p:txBody>
      </p:sp>
      <p:pic>
        <p:nvPicPr>
          <p:cNvPr id="30" name="Kuvan paikkamerkki 29">
            <a:extLst>
              <a:ext uri="{FF2B5EF4-FFF2-40B4-BE49-F238E27FC236}">
                <a16:creationId xmlns:a16="http://schemas.microsoft.com/office/drawing/2014/main" id="{F9AC1EC5-35BF-9637-B737-25E6E410EB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D1BFF5B-B3BF-0BF0-B71A-3A5EE3606F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A9772EE-2E50-4045-B21D-10E0EB86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68" y="1384695"/>
            <a:ext cx="3447288" cy="1444752"/>
          </a:xfrm>
        </p:spPr>
        <p:txBody>
          <a:bodyPr/>
          <a:lstStyle/>
          <a:p>
            <a:r>
              <a:rPr lang="en-US"/>
              <a:t>ABOUT </a:t>
            </a:r>
            <a:r>
              <a:rPr lang="en-US" err="1"/>
              <a:t>FDCA</a:t>
            </a:r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4175F-4584-4B0E-8A49-370B6C8FA966}"/>
              </a:ext>
            </a:extLst>
          </p:cNvPr>
          <p:cNvSpPr txBox="1"/>
          <p:nvPr/>
        </p:nvSpPr>
        <p:spPr>
          <a:xfrm>
            <a:off x="4784661" y="5798984"/>
            <a:ext cx="2855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latin typeface="Finlandica" pitchFamily="2" charset="0"/>
              </a:rPr>
              <a:t>Company Members plus 200 Person Members outside member companies.</a:t>
            </a:r>
            <a:endParaRPr lang="en-ID" sz="1200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A9F25-3FD7-4E90-B2CC-3118371BA8BE}"/>
              </a:ext>
            </a:extLst>
          </p:cNvPr>
          <p:cNvSpPr txBox="1"/>
          <p:nvPr/>
        </p:nvSpPr>
        <p:spPr>
          <a:xfrm>
            <a:off x="1208640" y="5733719"/>
            <a:ext cx="226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2"/>
                </a:solidFill>
                <a:latin typeface="Finlandica" pitchFamily="2" charset="0"/>
              </a:rPr>
              <a:t>2014</a:t>
            </a:r>
            <a:endParaRPr lang="en-ID" sz="4800" b="1">
              <a:solidFill>
                <a:schemeClr val="bg2"/>
              </a:solidFill>
              <a:latin typeface="Finlandica" pitchFamily="2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9EDC89A-FDBD-1DDC-80CE-44758871BE4C}"/>
              </a:ext>
            </a:extLst>
          </p:cNvPr>
          <p:cNvSpPr txBox="1"/>
          <p:nvPr/>
        </p:nvSpPr>
        <p:spPr>
          <a:xfrm>
            <a:off x="3099729" y="5733719"/>
            <a:ext cx="226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2"/>
                </a:solidFill>
                <a:latin typeface="Finlandica" pitchFamily="2" charset="0"/>
              </a:rPr>
              <a:t>+140</a:t>
            </a:r>
            <a:endParaRPr lang="en-ID" sz="4800" b="1">
              <a:solidFill>
                <a:schemeClr val="bg2"/>
              </a:solidFill>
              <a:latin typeface="Finland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6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  <p:bldP spid="13" grpId="0"/>
      <p:bldP spid="12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64FA82-1FE2-435C-B6B3-A5CA10D8749E}"/>
              </a:ext>
            </a:extLst>
          </p:cNvPr>
          <p:cNvSpPr/>
          <p:nvPr/>
        </p:nvSpPr>
        <p:spPr>
          <a:xfrm>
            <a:off x="11602995" y="-8155"/>
            <a:ext cx="594694" cy="686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6" name="Google Shape;88;p4">
            <a:extLst>
              <a:ext uri="{FF2B5EF4-FFF2-40B4-BE49-F238E27FC236}">
                <a16:creationId xmlns:a16="http://schemas.microsoft.com/office/drawing/2014/main" id="{EF446582-9EA8-75E9-D074-EB74439B4472}"/>
              </a:ext>
            </a:extLst>
          </p:cNvPr>
          <p:cNvPicPr preferRelativeResize="0">
            <a:picLocks noGrp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17" name="Google Shape;89;p4">
            <a:extLst>
              <a:ext uri="{FF2B5EF4-FFF2-40B4-BE49-F238E27FC236}">
                <a16:creationId xmlns:a16="http://schemas.microsoft.com/office/drawing/2014/main" id="{814BF6D5-D93F-E7D6-FB2C-A52565CDD302}"/>
              </a:ext>
            </a:extLst>
          </p:cNvPr>
          <p:cNvPicPr preferRelativeResize="0">
            <a:picLocks noGrp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5" name="Kuvan paikkamerkki 34">
            <a:extLst>
              <a:ext uri="{FF2B5EF4-FFF2-40B4-BE49-F238E27FC236}">
                <a16:creationId xmlns:a16="http://schemas.microsoft.com/office/drawing/2014/main" id="{D1D4FC62-889E-0FA4-11F1-29442A6E8D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7" name="Google Shape;93;p4">
            <a:extLst>
              <a:ext uri="{FF2B5EF4-FFF2-40B4-BE49-F238E27FC236}">
                <a16:creationId xmlns:a16="http://schemas.microsoft.com/office/drawing/2014/main" id="{4FDBA197-274D-A33A-BF29-BB63147CEF37}"/>
              </a:ext>
            </a:extLst>
          </p:cNvPr>
          <p:cNvPicPr preferRelativeResize="0">
            <a:picLocks noGrp="1"/>
          </p:cNvPicPr>
          <p:nvPr>
            <p:ph type="pic" sz="quarter" idx="19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766385A-1DD2-4F9F-9BA0-D8D3E445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FDCA CORNERSTONES</a:t>
            </a:r>
          </a:p>
        </p:txBody>
      </p:sp>
      <p:pic>
        <p:nvPicPr>
          <p:cNvPr id="24" name="Google Shape;93;p4">
            <a:extLst>
              <a:ext uri="{FF2B5EF4-FFF2-40B4-BE49-F238E27FC236}">
                <a16:creationId xmlns:a16="http://schemas.microsoft.com/office/drawing/2014/main" id="{E1B23CFB-532E-ED75-8D95-AE4433076213}"/>
              </a:ext>
            </a:extLst>
          </p:cNvPr>
          <p:cNvPicPr preferRelativeResize="0">
            <a:picLocks noGrp="1"/>
          </p:cNvPicPr>
          <p:nvPr>
            <p:ph type="pic" sz="quarter" idx="2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36" name="Tekstin paikkamerkki 35">
            <a:extLst>
              <a:ext uri="{FF2B5EF4-FFF2-40B4-BE49-F238E27FC236}">
                <a16:creationId xmlns:a16="http://schemas.microsoft.com/office/drawing/2014/main" id="{CAEE44AB-C3AA-CFBD-85C0-C4D4AD16A9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noProof="0"/>
              <a:t>Industry representative</a:t>
            </a:r>
          </a:p>
          <a:p>
            <a:endParaRPr lang="en-US" noProof="0"/>
          </a:p>
        </p:txBody>
      </p:sp>
      <p:sp>
        <p:nvSpPr>
          <p:cNvPr id="37" name="Tekstin paikkamerkki 36">
            <a:extLst>
              <a:ext uri="{FF2B5EF4-FFF2-40B4-BE49-F238E27FC236}">
                <a16:creationId xmlns:a16="http://schemas.microsoft.com/office/drawing/2014/main" id="{D343D4A5-B8DC-D51D-5EF5-4AC989A7C9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6581" y="4396154"/>
            <a:ext cx="1862138" cy="2013317"/>
          </a:xfrm>
        </p:spPr>
        <p:txBody>
          <a:bodyPr/>
          <a:lstStyle/>
          <a:p>
            <a:r>
              <a:rPr lang="en-US" sz="1400" noProof="0"/>
              <a:t>FDCA  is an industry representative in data center and cloud areas and actively fosters the cluster in Finland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61642B29-FE93-46A9-7D37-4C666E571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noProof="0"/>
              <a:t>Education support</a:t>
            </a:r>
          </a:p>
          <a:p>
            <a:endParaRPr lang="en-US" noProof="0"/>
          </a:p>
          <a:p>
            <a:endParaRPr lang="en-US" noProof="0"/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005BA021-8F0E-6DDA-2B35-665C68CA62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92774" y="4396154"/>
            <a:ext cx="1862138" cy="2013317"/>
          </a:xfrm>
        </p:spPr>
        <p:txBody>
          <a:bodyPr/>
          <a:lstStyle/>
          <a:p>
            <a:r>
              <a:rPr lang="en-US" sz="1400" noProof="0"/>
              <a:t>FDCA supports education by facilitating theses, work opportunities and data center &amp; cloud focused trainings</a:t>
            </a:r>
          </a:p>
        </p:txBody>
      </p:sp>
      <p:sp>
        <p:nvSpPr>
          <p:cNvPr id="40" name="Tekstin paikkamerkki 39">
            <a:extLst>
              <a:ext uri="{FF2B5EF4-FFF2-40B4-BE49-F238E27FC236}">
                <a16:creationId xmlns:a16="http://schemas.microsoft.com/office/drawing/2014/main" id="{BF6AB8ED-F50D-27B7-B2FB-E8F2C8C678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noProof="0"/>
              <a:t>ISO Standardization</a:t>
            </a:r>
          </a:p>
          <a:p>
            <a:endParaRPr lang="en-US" noProof="0"/>
          </a:p>
          <a:p>
            <a:endParaRPr lang="en-US" noProof="0"/>
          </a:p>
        </p:txBody>
      </p:sp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FE737390-B827-12AF-AE26-FBF2B10C61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8966" y="4396154"/>
            <a:ext cx="1862138" cy="2013317"/>
          </a:xfrm>
        </p:spPr>
        <p:txBody>
          <a:bodyPr/>
          <a:lstStyle/>
          <a:p>
            <a:r>
              <a:rPr lang="en-US" sz="1400" noProof="0"/>
              <a:t>FDCA supports and funds ISO standardization work in IT and in the data center field</a:t>
            </a:r>
          </a:p>
          <a:p>
            <a:endParaRPr lang="en-US" sz="1400" noProof="0"/>
          </a:p>
          <a:p>
            <a:endParaRPr lang="en-US" sz="1400" noProof="0"/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7D639348-5757-BB61-C8A0-34AFD38DC3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/>
              <a:t>Networking events</a:t>
            </a:r>
          </a:p>
          <a:p>
            <a:endParaRPr lang="en-US" noProof="0"/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E590D146-DFA0-FD5D-9F41-F92DA5DF86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16366" y="4396154"/>
            <a:ext cx="1862138" cy="2013317"/>
          </a:xfrm>
        </p:spPr>
        <p:txBody>
          <a:bodyPr/>
          <a:lstStyle/>
          <a:p>
            <a:r>
              <a:rPr lang="en-US" sz="1400" noProof="0"/>
              <a:t>FDCA organizes various events in the data center field for its members and other stakeholders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E68F4717-0B00-3FB7-36AF-C4A3E38203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/>
              <a:t>Visibility in media &amp; abroad</a:t>
            </a:r>
          </a:p>
          <a:p>
            <a:endParaRPr lang="en-US" noProof="0"/>
          </a:p>
          <a:p>
            <a:endParaRPr lang="en-US" noProof="0"/>
          </a:p>
        </p:txBody>
      </p:sp>
      <p:sp>
        <p:nvSpPr>
          <p:cNvPr id="45" name="Tekstin paikkamerkki 44">
            <a:extLst>
              <a:ext uri="{FF2B5EF4-FFF2-40B4-BE49-F238E27FC236}">
                <a16:creationId xmlns:a16="http://schemas.microsoft.com/office/drawing/2014/main" id="{C1739C5B-E5B5-A217-EC93-5641E2A6BC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00143" y="4396154"/>
            <a:ext cx="1862138" cy="2013317"/>
          </a:xfrm>
        </p:spPr>
        <p:txBody>
          <a:bodyPr>
            <a:normAutofit/>
          </a:bodyPr>
          <a:lstStyle/>
          <a:p>
            <a:r>
              <a:rPr lang="en-US" sz="1400" noProof="0"/>
              <a:t>Attractiveness of the data center and cloud field. Attractiveness of Finland and location for data center and cloud services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773D3D76-9F1D-F2B1-D75D-6D1A1D85A7F8}"/>
              </a:ext>
            </a:extLst>
          </p:cNvPr>
          <p:cNvSpPr/>
          <p:nvPr/>
        </p:nvSpPr>
        <p:spPr>
          <a:xfrm>
            <a:off x="0" y="-8155"/>
            <a:ext cx="457200" cy="44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40AFD0F-4C39-E150-9D77-7E7B1FEEF4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021" y="6364932"/>
            <a:ext cx="404107" cy="4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9D007111-33C3-D60E-D4C2-83E8B2BF60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BEF7F4-2AE5-4E70-B535-F70B59AE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795" y="2150077"/>
            <a:ext cx="6030410" cy="1902939"/>
          </a:xfrm>
        </p:spPr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#1 </a:t>
            </a:r>
            <a:br>
              <a:rPr lang="en-US" b="0">
                <a:solidFill>
                  <a:schemeClr val="bg1"/>
                </a:solidFill>
              </a:rPr>
            </a:br>
            <a:r>
              <a:rPr lang="en-US" b="0">
                <a:solidFill>
                  <a:schemeClr val="bg1"/>
                </a:solidFill>
              </a:rPr>
              <a:t>Datacenter location</a:t>
            </a:r>
            <a:endParaRPr lang="en-ID" b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258E5-692C-4CCF-8656-CC8EEA7ECEC4}"/>
              </a:ext>
            </a:extLst>
          </p:cNvPr>
          <p:cNvSpPr/>
          <p:nvPr/>
        </p:nvSpPr>
        <p:spPr>
          <a:xfrm>
            <a:off x="10201154" y="6411273"/>
            <a:ext cx="1990846" cy="44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961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9BA23-2698-BCC1-3403-A2FF453D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10">
            <a:extLst>
              <a:ext uri="{FF2B5EF4-FFF2-40B4-BE49-F238E27FC236}">
                <a16:creationId xmlns:a16="http://schemas.microsoft.com/office/drawing/2014/main" id="{C75B3E84-DE43-FF6F-C006-0F44F7E0CD6E}"/>
              </a:ext>
            </a:extLst>
          </p:cNvPr>
          <p:cNvSpPr/>
          <p:nvPr/>
        </p:nvSpPr>
        <p:spPr>
          <a:xfrm>
            <a:off x="5764239" y="4580392"/>
            <a:ext cx="1857999" cy="891521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Finlandica" pitchFamily="2" charset="0"/>
            </a:endParaRPr>
          </a:p>
        </p:txBody>
      </p:sp>
      <p:cxnSp>
        <p:nvCxnSpPr>
          <p:cNvPr id="14" name="Suora yhdysviiva 20">
            <a:extLst>
              <a:ext uri="{FF2B5EF4-FFF2-40B4-BE49-F238E27FC236}">
                <a16:creationId xmlns:a16="http://schemas.microsoft.com/office/drawing/2014/main" id="{78C004E4-3172-6A8A-DB87-D63E686DBFD6}"/>
              </a:ext>
            </a:extLst>
          </p:cNvPr>
          <p:cNvCxnSpPr>
            <a:cxnSpLocks/>
          </p:cNvCxnSpPr>
          <p:nvPr/>
        </p:nvCxnSpPr>
        <p:spPr>
          <a:xfrm>
            <a:off x="5764239" y="5471913"/>
            <a:ext cx="5829346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563F3651-51C3-BBA8-0985-FFE97616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DATACENTER INDUSTRY IN FINLAND</a:t>
            </a:r>
            <a:br>
              <a:rPr lang="en-US" noProof="0"/>
            </a:br>
            <a:endParaRPr lang="en-US" noProof="0"/>
          </a:p>
        </p:txBody>
      </p: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DB91DBEE-6A10-EE36-FC90-C249D13D4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19041"/>
              </p:ext>
            </p:extLst>
          </p:nvPr>
        </p:nvGraphicFramePr>
        <p:xfrm>
          <a:off x="836613" y="1808163"/>
          <a:ext cx="4107144" cy="43576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24746">
                  <a:extLst>
                    <a:ext uri="{9D8B030D-6E8A-4147-A177-3AD203B41FA5}">
                      <a16:colId xmlns:a16="http://schemas.microsoft.com/office/drawing/2014/main" val="744032455"/>
                    </a:ext>
                  </a:extLst>
                </a:gridCol>
                <a:gridCol w="394176">
                  <a:extLst>
                    <a:ext uri="{9D8B030D-6E8A-4147-A177-3AD203B41FA5}">
                      <a16:colId xmlns:a16="http://schemas.microsoft.com/office/drawing/2014/main" val="1123098834"/>
                    </a:ext>
                  </a:extLst>
                </a:gridCol>
                <a:gridCol w="161807">
                  <a:extLst>
                    <a:ext uri="{9D8B030D-6E8A-4147-A177-3AD203B41FA5}">
                      <a16:colId xmlns:a16="http://schemas.microsoft.com/office/drawing/2014/main" val="2471394420"/>
                    </a:ext>
                  </a:extLst>
                </a:gridCol>
                <a:gridCol w="1026415">
                  <a:extLst>
                    <a:ext uri="{9D8B030D-6E8A-4147-A177-3AD203B41FA5}">
                      <a16:colId xmlns:a16="http://schemas.microsoft.com/office/drawing/2014/main" val="1672989787"/>
                    </a:ext>
                  </a:extLst>
                </a:gridCol>
              </a:tblGrid>
              <a:tr h="334251">
                <a:tc gridSpan="4">
                  <a:txBody>
                    <a:bodyPr/>
                    <a:lstStyle/>
                    <a:p>
                      <a:r>
                        <a:rPr lang="en-US" sz="1400" b="0" i="0" noProof="0">
                          <a:solidFill>
                            <a:schemeClr val="tx2"/>
                          </a:solidFill>
                          <a:latin typeface="Finlandica Medium" pitchFamily="2" charset="0"/>
                        </a:rPr>
                        <a:t>Existing capacity: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tx2"/>
                        </a:solidFill>
                        <a:latin typeface="Finlandica" pitchFamily="2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sz="1600" b="1">
                        <a:solidFill>
                          <a:schemeClr val="tx2"/>
                        </a:solidFill>
                        <a:latin typeface="Finlandica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90984687"/>
                  </a:ext>
                </a:extLst>
              </a:tr>
              <a:tr h="334251">
                <a:tc gridSpan="2">
                  <a:txBody>
                    <a:bodyPr/>
                    <a:lstStyle/>
                    <a:p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Public Cloud(example MS, Google)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150–200 MW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150–200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901724"/>
                  </a:ext>
                </a:extLst>
              </a:tr>
              <a:tr h="334251">
                <a:tc gridSpan="2">
                  <a:txBody>
                    <a:bodyPr/>
                    <a:lstStyle/>
                    <a:p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Colocation (example Telia, Equinix)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45–65 MW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45–65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6276627"/>
                  </a:ext>
                </a:extLst>
              </a:tr>
              <a:tr h="334251">
                <a:tc gridSpan="2">
                  <a:txBody>
                    <a:bodyPr/>
                    <a:lstStyle/>
                    <a:p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Company internal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15–20 MW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15–20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0299464"/>
                  </a:ext>
                </a:extLst>
              </a:tr>
              <a:tr h="334251">
                <a:tc gridSpan="2">
                  <a:txBody>
                    <a:bodyPr/>
                    <a:lstStyle/>
                    <a:p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Public sector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10–15 MW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10–15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44729418"/>
                  </a:ext>
                </a:extLst>
              </a:tr>
              <a:tr h="390598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noProof="0">
                          <a:solidFill>
                            <a:schemeClr val="tx2"/>
                          </a:solidFill>
                          <a:latin typeface="Finlandica Medium" pitchFamily="2" charset="0"/>
                          <a:sym typeface="Arial"/>
                        </a:rPr>
                        <a:t>New datacenter projects</a:t>
                      </a:r>
                      <a:r>
                        <a:rPr lang="en-US" sz="1400" b="0" i="0" u="none" strike="noStrike" cap="none" noProof="0">
                          <a:solidFill>
                            <a:schemeClr val="tx2"/>
                          </a:solidFill>
                          <a:latin typeface="Finlandica Medium" pitchFamily="2" charset="0"/>
                        </a:rPr>
                        <a:t>:</a:t>
                      </a:r>
                      <a:endParaRPr lang="en-US" sz="1400" b="0" i="0" u="none" strike="noStrike" cap="none" noProof="0">
                        <a:solidFill>
                          <a:schemeClr val="tx2"/>
                        </a:solidFill>
                        <a:latin typeface="Finlandica Medium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cap="none">
                        <a:solidFill>
                          <a:schemeClr val="tx2"/>
                        </a:solidFill>
                        <a:latin typeface="Finlandic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cap="none">
                        <a:solidFill>
                          <a:schemeClr val="tx2"/>
                        </a:solidFill>
                        <a:latin typeface="Finlandic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15333228"/>
                  </a:ext>
                </a:extLst>
              </a:tr>
              <a:tr h="334251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AI and other announced projects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1 300 MW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1 300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7766954"/>
                  </a:ext>
                </a:extLst>
              </a:tr>
              <a:tr h="334251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AI and other projected projects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Finlandica Medium" pitchFamily="2" charset="0"/>
                        </a:rPr>
                        <a:t>700 MW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+1 500 MW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2387427"/>
                  </a:ext>
                </a:extLst>
              </a:tr>
              <a:tr h="390598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noProof="0">
                          <a:solidFill>
                            <a:schemeClr val="tx2"/>
                          </a:solidFill>
                          <a:latin typeface="Finlandica Medium" pitchFamily="2" charset="0"/>
                        </a:rPr>
                        <a:t>Employment impact of the sector: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 b="1">
                        <a:solidFill>
                          <a:schemeClr val="tx2"/>
                        </a:solidFill>
                        <a:latin typeface="Finlandica" pitchFamily="2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 b="1">
                        <a:solidFill>
                          <a:schemeClr val="tx2"/>
                        </a:solidFill>
                        <a:latin typeface="Finlandica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09624830"/>
                  </a:ext>
                </a:extLst>
              </a:tr>
              <a:tr h="3342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Direct jobs (now)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~1 000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08575"/>
                  </a:ext>
                </a:extLst>
              </a:tr>
              <a:tr h="3342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Indirect jobs (now)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2 000–3 000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56551"/>
                  </a:ext>
                </a:extLst>
              </a:tr>
              <a:tr h="568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Builders of new projects (in the coming years, FTEs)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400" b="0" i="0" noProof="0">
                          <a:solidFill>
                            <a:schemeClr val="tx1"/>
                          </a:solidFill>
                          <a:latin typeface="Finlandica" pitchFamily="2" charset="0"/>
                        </a:rPr>
                        <a:t>~50 000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>
                        <a:solidFill>
                          <a:schemeClr val="tx1"/>
                        </a:solidFill>
                        <a:latin typeface="Finlandica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551840"/>
                  </a:ext>
                </a:extLst>
              </a:tr>
            </a:tbl>
          </a:graphicData>
        </a:graphic>
      </p:graphicFrame>
      <p:graphicFrame>
        <p:nvGraphicFramePr>
          <p:cNvPr id="39" name="Kaavio 13">
            <a:extLst>
              <a:ext uri="{FF2B5EF4-FFF2-40B4-BE49-F238E27FC236}">
                <a16:creationId xmlns:a16="http://schemas.microsoft.com/office/drawing/2014/main" id="{6518C6DC-0C8E-C492-21D1-B3EBAC6DE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987861"/>
              </p:ext>
            </p:extLst>
          </p:nvPr>
        </p:nvGraphicFramePr>
        <p:xfrm>
          <a:off x="5764239" y="2223086"/>
          <a:ext cx="2806027" cy="437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DF45C474-2D8B-5CC7-1C1E-31B1206A2B78}"/>
              </a:ext>
            </a:extLst>
          </p:cNvPr>
          <p:cNvSpPr/>
          <p:nvPr/>
        </p:nvSpPr>
        <p:spPr>
          <a:xfrm>
            <a:off x="0" y="0"/>
            <a:ext cx="457200" cy="44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5" name="Suora nuoliyhdysviiva 18">
            <a:extLst>
              <a:ext uri="{FF2B5EF4-FFF2-40B4-BE49-F238E27FC236}">
                <a16:creationId xmlns:a16="http://schemas.microsoft.com/office/drawing/2014/main" id="{006A5988-A7CA-DF85-0DD1-1C4F38812173}"/>
              </a:ext>
            </a:extLst>
          </p:cNvPr>
          <p:cNvCxnSpPr>
            <a:cxnSpLocks/>
          </p:cNvCxnSpPr>
          <p:nvPr/>
        </p:nvCxnSpPr>
        <p:spPr>
          <a:xfrm flipV="1">
            <a:off x="7622238" y="2567028"/>
            <a:ext cx="1074982" cy="201336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03063CE-1EF8-B178-19A7-742E84FA32F9}"/>
              </a:ext>
            </a:extLst>
          </p:cNvPr>
          <p:cNvSpPr txBox="1"/>
          <p:nvPr/>
        </p:nvSpPr>
        <p:spPr>
          <a:xfrm>
            <a:off x="5834744" y="1808163"/>
            <a:ext cx="257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>
                <a:solidFill>
                  <a:schemeClr val="tx2"/>
                </a:solidFill>
                <a:latin typeface="Finlandica Medium" pitchFamily="2" charset="0"/>
              </a:rPr>
              <a:t>Datacenters MW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CF2063-6F34-143D-5F72-912A98CA7A09}"/>
              </a:ext>
            </a:extLst>
          </p:cNvPr>
          <p:cNvGrpSpPr/>
          <p:nvPr/>
        </p:nvGrpSpPr>
        <p:grpSpPr>
          <a:xfrm>
            <a:off x="8697220" y="2223086"/>
            <a:ext cx="2806027" cy="4379050"/>
            <a:chOff x="8697220" y="2223086"/>
            <a:chExt cx="2806027" cy="4379050"/>
          </a:xfrm>
        </p:grpSpPr>
        <p:sp>
          <p:nvSpPr>
            <p:cNvPr id="7" name="Suorakulmio 14">
              <a:extLst>
                <a:ext uri="{FF2B5EF4-FFF2-40B4-BE49-F238E27FC236}">
                  <a16:creationId xmlns:a16="http://schemas.microsoft.com/office/drawing/2014/main" id="{4E4A7596-6A23-426F-29F5-DA07A7B04802}"/>
                </a:ext>
              </a:extLst>
            </p:cNvPr>
            <p:cNvSpPr/>
            <p:nvPr/>
          </p:nvSpPr>
          <p:spPr>
            <a:xfrm>
              <a:off x="8721342" y="2567033"/>
              <a:ext cx="2634046" cy="2904875"/>
            </a:xfrm>
            <a:prstGeom prst="rect">
              <a:avLst/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latin typeface="Finlandica" pitchFamily="2" charset="0"/>
              </a:endParaRPr>
            </a:p>
          </p:txBody>
        </p:sp>
        <p:graphicFrame>
          <p:nvGraphicFramePr>
            <p:cNvPr id="42" name="Kaavio 13">
              <a:extLst>
                <a:ext uri="{FF2B5EF4-FFF2-40B4-BE49-F238E27FC236}">
                  <a16:creationId xmlns:a16="http://schemas.microsoft.com/office/drawing/2014/main" id="{E13068B5-651B-5768-40D6-126E41E30C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8101169"/>
                </p:ext>
              </p:extLst>
            </p:nvPr>
          </p:nvGraphicFramePr>
          <p:xfrm>
            <a:off x="8697220" y="2223086"/>
            <a:ext cx="2806027" cy="4379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04FC75-D7EE-9600-F7A4-C438AF5149E9}"/>
              </a:ext>
            </a:extLst>
          </p:cNvPr>
          <p:cNvSpPr txBox="1"/>
          <p:nvPr/>
        </p:nvSpPr>
        <p:spPr>
          <a:xfrm>
            <a:off x="8849354" y="1808163"/>
            <a:ext cx="249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02EA1"/>
                </a:solidFill>
                <a:latin typeface="Finlandica Medium" pitchFamily="2" charset="0"/>
                <a:ea typeface="+mn-ea"/>
                <a:cs typeface="+mn-cs"/>
              </a:defRPr>
            </a:pPr>
            <a:r>
              <a:rPr lang="en-US" sz="1400" u="none" strike="noStrike" kern="1200" spc="0" baseline="0" noProof="0">
                <a:solidFill>
                  <a:schemeClr val="tx2"/>
                </a:solidFill>
                <a:latin typeface="Finlandica Medium" pitchFamily="2" charset="0"/>
              </a:rPr>
              <a:t>Datacenters now in MW</a:t>
            </a:r>
          </a:p>
        </p:txBody>
      </p:sp>
    </p:spTree>
    <p:extLst>
      <p:ext uri="{BB962C8B-B14F-4D97-AF65-F5344CB8AC3E}">
        <p14:creationId xmlns:p14="http://schemas.microsoft.com/office/powerpoint/2010/main" val="36571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9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D429-9104-65D5-2AE0-F3B8DEB7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CB47F4-D230-A5D1-B42A-A08EBB8FDD0B}"/>
              </a:ext>
            </a:extLst>
          </p:cNvPr>
          <p:cNvSpPr/>
          <p:nvPr/>
        </p:nvSpPr>
        <p:spPr>
          <a:xfrm>
            <a:off x="0" y="5325660"/>
            <a:ext cx="6096000" cy="1532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FB22E-BCD0-9563-E575-D8F2D664C35D}"/>
              </a:ext>
            </a:extLst>
          </p:cNvPr>
          <p:cNvSpPr txBox="1"/>
          <p:nvPr/>
        </p:nvSpPr>
        <p:spPr>
          <a:xfrm>
            <a:off x="790304" y="5739714"/>
            <a:ext cx="4531973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noProof="0">
                <a:solidFill>
                  <a:schemeClr val="bg2"/>
                </a:solidFill>
              </a:rPr>
              <a:t>More information in EK’s Green </a:t>
            </a:r>
            <a:r>
              <a:rPr lang="en-US" sz="1400">
                <a:solidFill>
                  <a:schemeClr val="bg2"/>
                </a:solidFill>
              </a:rPr>
              <a:t>Transition </a:t>
            </a:r>
            <a:r>
              <a:rPr lang="en-US" sz="1400" noProof="0">
                <a:solidFill>
                  <a:schemeClr val="bg2"/>
                </a:solidFill>
              </a:rPr>
              <a:t>dashboard:</a:t>
            </a:r>
          </a:p>
          <a:p>
            <a:pPr>
              <a:lnSpc>
                <a:spcPct val="150000"/>
              </a:lnSpc>
            </a:pPr>
            <a:r>
              <a:rPr lang="en-US" sz="1400" noProof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hhttps://ek.fi/en/green-investments-in-finland/</a:t>
            </a:r>
            <a:endParaRPr lang="en-US" sz="1400" noProof="0">
              <a:solidFill>
                <a:schemeClr val="bg1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30A5F6B-01EF-B544-FEED-3EC2C8A2BD03}"/>
              </a:ext>
            </a:extLst>
          </p:cNvPr>
          <p:cNvSpPr txBox="1"/>
          <p:nvPr/>
        </p:nvSpPr>
        <p:spPr>
          <a:xfrm>
            <a:off x="790304" y="4151447"/>
            <a:ext cx="35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Finlandica" pitchFamily="2" charset="0"/>
              </a:rPr>
              <a:t>12 735 M€</a:t>
            </a:r>
          </a:p>
        </p:txBody>
      </p:sp>
      <p:pic>
        <p:nvPicPr>
          <p:cNvPr id="17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2D2C9850-3896-9267-835F-5D44AE3FD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403" y="776198"/>
            <a:ext cx="1295613" cy="396880"/>
          </a:xfrm>
          <a:prstGeom prst="rect">
            <a:avLst/>
          </a:prstGeom>
        </p:spPr>
      </p:pic>
      <p:pic>
        <p:nvPicPr>
          <p:cNvPr id="2" name="Picture 1" descr="A map of a country with blue circles and lines&#10;&#10;AI-generated content may be incorrect.">
            <a:extLst>
              <a:ext uri="{FF2B5EF4-FFF2-40B4-BE49-F238E27FC236}">
                <a16:creationId xmlns:a16="http://schemas.microsoft.com/office/drawing/2014/main" id="{C40954C5-41F4-55C8-7000-D02000E32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" b="1"/>
          <a:stretch/>
        </p:blipFill>
        <p:spPr>
          <a:xfrm>
            <a:off x="6540004" y="319247"/>
            <a:ext cx="3213596" cy="58523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E221F3-1CC4-BCE7-2282-C2424D6193D2}"/>
              </a:ext>
            </a:extLst>
          </p:cNvPr>
          <p:cNvGrpSpPr/>
          <p:nvPr/>
        </p:nvGrpSpPr>
        <p:grpSpPr>
          <a:xfrm>
            <a:off x="9684389" y="1855433"/>
            <a:ext cx="1858427" cy="1261884"/>
            <a:chOff x="6092780" y="1521110"/>
            <a:chExt cx="1858427" cy="1261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BEC33A-B6F2-3D40-6CC5-AA74AD2FE3C1}"/>
                </a:ext>
              </a:extLst>
            </p:cNvPr>
            <p:cNvSpPr txBox="1"/>
            <p:nvPr/>
          </p:nvSpPr>
          <p:spPr>
            <a:xfrm>
              <a:off x="6096949" y="1521110"/>
              <a:ext cx="1854258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400" kern="0">
                  <a:solidFill>
                    <a:schemeClr val="accent6"/>
                  </a:solidFill>
                  <a:latin typeface="Finlandica Medium" pitchFamily="2" charset="0"/>
                  <a:cs typeface="Arial"/>
                  <a:sym typeface="Arial"/>
                </a:rPr>
                <a:t>Phase</a:t>
              </a:r>
            </a:p>
            <a:p>
              <a:pPr marL="252000"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200" kern="0">
                  <a:solidFill>
                    <a:schemeClr val="accent6"/>
                  </a:solidFill>
                  <a:latin typeface="Finlandica" pitchFamily="2" charset="0"/>
                  <a:cs typeface="Arial"/>
                  <a:sym typeface="Arial"/>
                </a:rPr>
                <a:t>0. Feasibility study</a:t>
              </a:r>
            </a:p>
            <a:p>
              <a:pPr marL="252000"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200" kern="0">
                  <a:solidFill>
                    <a:schemeClr val="accent6"/>
                  </a:solidFill>
                  <a:latin typeface="Finlandica" pitchFamily="2" charset="0"/>
                  <a:cs typeface="Arial"/>
                  <a:sym typeface="Arial"/>
                </a:rPr>
                <a:t>1. Planning</a:t>
              </a:r>
            </a:p>
            <a:p>
              <a:pPr marL="252000"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200" kern="0">
                  <a:solidFill>
                    <a:schemeClr val="accent6"/>
                  </a:solidFill>
                  <a:latin typeface="Finlandica" pitchFamily="2" charset="0"/>
                  <a:cs typeface="Arial"/>
                  <a:sym typeface="Arial"/>
                </a:rPr>
                <a:t>2. Investment decision</a:t>
              </a:r>
            </a:p>
            <a:p>
              <a:pPr marL="252000"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200" kern="0">
                  <a:solidFill>
                    <a:schemeClr val="accent6"/>
                  </a:solidFill>
                  <a:latin typeface="Finlandica" pitchFamily="2" charset="0"/>
                  <a:cs typeface="Arial"/>
                  <a:sym typeface="Arial"/>
                </a:rPr>
                <a:t>3. Start of operation</a:t>
              </a:r>
              <a:endParaRPr kumimoji="0" lang="en-US" sz="120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Finlandica" pitchFamily="2" charset="0"/>
                <a:cs typeface="Arial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986586-B3C8-640D-6EC3-FA48D5F6C8C7}"/>
                </a:ext>
              </a:extLst>
            </p:cNvPr>
            <p:cNvSpPr/>
            <p:nvPr/>
          </p:nvSpPr>
          <p:spPr>
            <a:xfrm>
              <a:off x="6092780" y="1814323"/>
              <a:ext cx="180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nlandica Medium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DDC129-058A-C144-B9DD-D6D92D895168}"/>
                </a:ext>
              </a:extLst>
            </p:cNvPr>
            <p:cNvSpPr/>
            <p:nvPr/>
          </p:nvSpPr>
          <p:spPr>
            <a:xfrm>
              <a:off x="6092780" y="2075555"/>
              <a:ext cx="180000" cy="180000"/>
            </a:xfrm>
            <a:prstGeom prst="ellipse">
              <a:avLst/>
            </a:prstGeom>
            <a:solidFill>
              <a:srgbClr val="2D6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nlandica Medium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450BDA-4C8E-49C3-8E1D-25255069E1F3}"/>
                </a:ext>
              </a:extLst>
            </p:cNvPr>
            <p:cNvSpPr/>
            <p:nvPr/>
          </p:nvSpPr>
          <p:spPr>
            <a:xfrm>
              <a:off x="6092780" y="2333612"/>
              <a:ext cx="180000" cy="180000"/>
            </a:xfrm>
            <a:prstGeom prst="ellipse">
              <a:avLst/>
            </a:prstGeom>
            <a:solidFill>
              <a:srgbClr val="50D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nlandica Medium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732C6D-9939-D887-EBEF-9157D05A2849}"/>
                </a:ext>
              </a:extLst>
            </p:cNvPr>
            <p:cNvSpPr/>
            <p:nvPr/>
          </p:nvSpPr>
          <p:spPr>
            <a:xfrm>
              <a:off x="6092780" y="2591670"/>
              <a:ext cx="180000" cy="180000"/>
            </a:xfrm>
            <a:prstGeom prst="ellipse">
              <a:avLst/>
            </a:prstGeom>
            <a:solidFill>
              <a:srgbClr val="002E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nlandica Medium" pitchFamily="2" charset="0"/>
              </a:endParaRPr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7F04E36-8EBA-6ABE-F69C-759195F4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Arial"/>
              </a:rPr>
              <a:t>INVESTMENTS</a:t>
            </a:r>
            <a:br>
              <a:rPr lang="en-US">
                <a:sym typeface="Arial"/>
              </a:rPr>
            </a:br>
            <a:r>
              <a:rPr lang="en-US">
                <a:sym typeface="Arial"/>
              </a:rPr>
              <a:t>BY LOCALITY</a:t>
            </a:r>
            <a:endParaRPr lang="en-US"/>
          </a:p>
        </p:txBody>
      </p:sp>
      <p:sp>
        <p:nvSpPr>
          <p:cNvPr id="40" name="Title 10">
            <a:extLst>
              <a:ext uri="{FF2B5EF4-FFF2-40B4-BE49-F238E27FC236}">
                <a16:creationId xmlns:a16="http://schemas.microsoft.com/office/drawing/2014/main" id="{BAE8D3F8-9481-1610-7F41-C829AADDA916}"/>
              </a:ext>
            </a:extLst>
          </p:cNvPr>
          <p:cNvSpPr txBox="1">
            <a:spLocks/>
          </p:cNvSpPr>
          <p:nvPr/>
        </p:nvSpPr>
        <p:spPr>
          <a:xfrm>
            <a:off x="790304" y="2628047"/>
            <a:ext cx="4668175" cy="857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EA2"/>
                </a:solidFill>
                <a:latin typeface="Finlandica Medium" pitchFamily="2" charset="0"/>
                <a:ea typeface="+mj-ea"/>
                <a:cs typeface="+mj-cs"/>
              </a:defRPr>
            </a:lvl1pPr>
          </a:lstStyle>
          <a:p>
            <a:r>
              <a:rPr lang="en-US" sz="3600"/>
              <a:t>Green Transition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E91FB5-418B-89E9-E913-6A80710AAAB7}"/>
              </a:ext>
            </a:extLst>
          </p:cNvPr>
          <p:cNvSpPr txBox="1"/>
          <p:nvPr/>
        </p:nvSpPr>
        <p:spPr>
          <a:xfrm>
            <a:off x="790304" y="3452891"/>
            <a:ext cx="421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>
                <a:latin typeface="Finlandica Medium" pitchFamily="2" charset="0"/>
              </a:rPr>
              <a:t>Estimated data center investments already announced for the clean transition: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EFEACDC-4615-9F15-2536-32C250E0419D}"/>
              </a:ext>
            </a:extLst>
          </p:cNvPr>
          <p:cNvSpPr/>
          <p:nvPr/>
        </p:nvSpPr>
        <p:spPr>
          <a:xfrm>
            <a:off x="0" y="0"/>
            <a:ext cx="457200" cy="44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693E-7FC6-4800-39FA-9D337498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783E383-8CC5-7C87-1F07-8DFFD842FE5B}"/>
              </a:ext>
            </a:extLst>
          </p:cNvPr>
          <p:cNvGrpSpPr/>
          <p:nvPr/>
        </p:nvGrpSpPr>
        <p:grpSpPr>
          <a:xfrm>
            <a:off x="6550914" y="1197534"/>
            <a:ext cx="4794058" cy="5542828"/>
            <a:chOff x="6550914" y="1197534"/>
            <a:chExt cx="4794058" cy="5542828"/>
          </a:xfrm>
        </p:grpSpPr>
        <p:pic>
          <p:nvPicPr>
            <p:cNvPr id="26" name="Picture 25" descr="A map of different colors with black lines&#10;&#10;AI-generated content may be incorrect.">
              <a:extLst>
                <a:ext uri="{FF2B5EF4-FFF2-40B4-BE49-F238E27FC236}">
                  <a16:creationId xmlns:a16="http://schemas.microsoft.com/office/drawing/2014/main" id="{FA21B425-10EE-FBC5-46CB-96687707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914" y="1197534"/>
              <a:ext cx="4794058" cy="5461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7543D2-EBBF-0A5A-6067-5F853BE5487D}"/>
                </a:ext>
              </a:extLst>
            </p:cNvPr>
            <p:cNvSpPr txBox="1"/>
            <p:nvPr/>
          </p:nvSpPr>
          <p:spPr>
            <a:xfrm>
              <a:off x="7867383" y="637103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/>
                <a:t>71,36</a:t>
              </a:r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2699CB75-27A9-2981-184E-19E27054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12696"/>
            <a:ext cx="11167534" cy="889045"/>
          </a:xfrm>
        </p:spPr>
        <p:txBody>
          <a:bodyPr>
            <a:noAutofit/>
          </a:bodyPr>
          <a:lstStyle/>
          <a:p>
            <a:r>
              <a:rPr lang="en-US" sz="3600" cap="all" noProof="0">
                <a:latin typeface="Finlandica"/>
              </a:rPr>
              <a:t>Energy price for datacenters 2024 (€/MWh)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052151-64B6-082C-17CF-07101F40A9E2}"/>
              </a:ext>
            </a:extLst>
          </p:cNvPr>
          <p:cNvSpPr txBox="1"/>
          <p:nvPr/>
        </p:nvSpPr>
        <p:spPr>
          <a:xfrm>
            <a:off x="6305994" y="779254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Suomi: Tax class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482B8-164D-0D3E-C200-47B7AFC4FA0D}"/>
              </a:ext>
            </a:extLst>
          </p:cNvPr>
          <p:cNvSpPr txBox="1"/>
          <p:nvPr/>
        </p:nvSpPr>
        <p:spPr>
          <a:xfrm>
            <a:off x="7358530" y="440065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57,92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54FFC-38F2-E8E6-873B-F474663591F8}"/>
              </a:ext>
            </a:extLst>
          </p:cNvPr>
          <p:cNvSpPr txBox="1"/>
          <p:nvPr/>
        </p:nvSpPr>
        <p:spPr>
          <a:xfrm>
            <a:off x="9934132" y="334223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>
                <a:solidFill>
                  <a:srgbClr val="FF0000"/>
                </a:solidFill>
              </a:rPr>
              <a:t>67,97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C5E025-B940-D4C8-374C-3D4F2ABC869C}"/>
              </a:ext>
            </a:extLst>
          </p:cNvPr>
          <p:cNvSpPr txBox="1"/>
          <p:nvPr/>
        </p:nvSpPr>
        <p:spPr>
          <a:xfrm>
            <a:off x="6919308" y="324989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44,02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ACBC27-7131-A4EF-881F-5A4DB348968B}"/>
              </a:ext>
            </a:extLst>
          </p:cNvPr>
          <p:cNvSpPr txBox="1"/>
          <p:nvPr/>
        </p:nvSpPr>
        <p:spPr>
          <a:xfrm>
            <a:off x="8816397" y="121805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39,25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ADE996-CF63-EE4B-0F58-DE01B2131BC6}"/>
              </a:ext>
            </a:extLst>
          </p:cNvPr>
          <p:cNvSpPr txBox="1"/>
          <p:nvPr/>
        </p:nvSpPr>
        <p:spPr>
          <a:xfrm>
            <a:off x="8851216" y="267209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52,85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F4B23A-3F84-B778-9F03-3EC2B1BA6B96}"/>
              </a:ext>
            </a:extLst>
          </p:cNvPr>
          <p:cNvSpPr txBox="1"/>
          <p:nvPr/>
        </p:nvSpPr>
        <p:spPr>
          <a:xfrm>
            <a:off x="8242523" y="363212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52,44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61105F-FC70-C774-FC59-C7E72DA76C8C}"/>
              </a:ext>
            </a:extLst>
          </p:cNvPr>
          <p:cNvSpPr txBox="1"/>
          <p:nvPr/>
        </p:nvSpPr>
        <p:spPr>
          <a:xfrm>
            <a:off x="7962648" y="493364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/>
              <a:t>74,07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77DB6-BC6C-9222-7E9A-86A27614860A}"/>
              </a:ext>
            </a:extLst>
          </p:cNvPr>
          <p:cNvSpPr txBox="1"/>
          <p:nvPr/>
        </p:nvSpPr>
        <p:spPr>
          <a:xfrm>
            <a:off x="7989000" y="580154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/>
              <a:t>88,01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0D59A3-5531-F6B2-E66D-4D98F6E2DD79}"/>
              </a:ext>
            </a:extLst>
          </p:cNvPr>
          <p:cNvSpPr txBox="1"/>
          <p:nvPr/>
        </p:nvSpPr>
        <p:spPr>
          <a:xfrm>
            <a:off x="6234921" y="57694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/>
              <a:t>71,14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1CF58D-539F-7883-DFFA-F4950CDE9938}"/>
              </a:ext>
            </a:extLst>
          </p:cNvPr>
          <p:cNvSpPr txBox="1"/>
          <p:nvPr/>
        </p:nvSpPr>
        <p:spPr>
          <a:xfrm>
            <a:off x="6614416" y="493364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66,03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DCBA02-9B10-A163-8A80-77EC3812CCC5}"/>
              </a:ext>
            </a:extLst>
          </p:cNvPr>
          <p:cNvSpPr txBox="1"/>
          <p:nvPr/>
        </p:nvSpPr>
        <p:spPr>
          <a:xfrm>
            <a:off x="5843512" y="412971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/>
              <a:t>56,93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D46788-FFCD-3705-E8BC-978BBD0AB0AF}"/>
              </a:ext>
            </a:extLst>
          </p:cNvPr>
          <p:cNvGrpSpPr/>
          <p:nvPr/>
        </p:nvGrpSpPr>
        <p:grpSpPr>
          <a:xfrm>
            <a:off x="214963" y="847568"/>
            <a:ext cx="5501460" cy="5938443"/>
            <a:chOff x="201162" y="866024"/>
            <a:chExt cx="5501460" cy="59384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7490EBE-1F28-7B84-AAA7-E0ABF8583D28}"/>
                </a:ext>
              </a:extLst>
            </p:cNvPr>
            <p:cNvGrpSpPr/>
            <p:nvPr/>
          </p:nvGrpSpPr>
          <p:grpSpPr>
            <a:xfrm>
              <a:off x="201162" y="866024"/>
              <a:ext cx="5501460" cy="5879280"/>
              <a:chOff x="201162" y="866024"/>
              <a:chExt cx="5501460" cy="587928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08EAB0-86EB-3181-A544-044376255987}"/>
                  </a:ext>
                </a:extLst>
              </p:cNvPr>
              <p:cNvSpPr txBox="1"/>
              <p:nvPr/>
            </p:nvSpPr>
            <p:spPr>
              <a:xfrm>
                <a:off x="663644" y="866024"/>
                <a:ext cx="20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Suomi: Tax class 2</a:t>
                </a:r>
              </a:p>
            </p:txBody>
          </p:sp>
          <p:pic>
            <p:nvPicPr>
              <p:cNvPr id="3" name="Picture 2" descr="A map of different colors with black lines&#10;&#10;AI-generated content may be incorrect.">
                <a:extLst>
                  <a:ext uri="{FF2B5EF4-FFF2-40B4-BE49-F238E27FC236}">
                    <a16:creationId xmlns:a16="http://schemas.microsoft.com/office/drawing/2014/main" id="{E12C9AB1-561C-B21A-D475-ED208C1E5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564" y="1284304"/>
                <a:ext cx="4794058" cy="54610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F5FD8-ECA2-E21A-1938-C7DD4C6B2F0E}"/>
                  </a:ext>
                </a:extLst>
              </p:cNvPr>
              <p:cNvSpPr txBox="1"/>
              <p:nvPr/>
            </p:nvSpPr>
            <p:spPr>
              <a:xfrm>
                <a:off x="1716180" y="4487422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57,92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FF5F8-2C1C-F814-DFBA-EC158AB44429}"/>
                  </a:ext>
                </a:extLst>
              </p:cNvPr>
              <p:cNvSpPr txBox="1"/>
              <p:nvPr/>
            </p:nvSpPr>
            <p:spPr>
              <a:xfrm>
                <a:off x="4291782" y="3429000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noProof="0"/>
                  <a:t>46,07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C37916-0224-12D6-EB98-CA8E573AF7BB}"/>
                  </a:ext>
                </a:extLst>
              </p:cNvPr>
              <p:cNvSpPr txBox="1"/>
              <p:nvPr/>
            </p:nvSpPr>
            <p:spPr>
              <a:xfrm>
                <a:off x="1276958" y="3336667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44,02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1B433-DD48-9AD5-8C70-E7629D5D4AF4}"/>
                  </a:ext>
                </a:extLst>
              </p:cNvPr>
              <p:cNvSpPr txBox="1"/>
              <p:nvPr/>
            </p:nvSpPr>
            <p:spPr>
              <a:xfrm>
                <a:off x="3174047" y="1304821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39,25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76BF0F-FEA0-17FF-0637-2D39230BD89E}"/>
                  </a:ext>
                </a:extLst>
              </p:cNvPr>
              <p:cNvSpPr txBox="1"/>
              <p:nvPr/>
            </p:nvSpPr>
            <p:spPr>
              <a:xfrm>
                <a:off x="3208866" y="2758862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52,85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110EED-48C6-D3A5-CF2B-3F9B620907B8}"/>
                  </a:ext>
                </a:extLst>
              </p:cNvPr>
              <p:cNvSpPr txBox="1"/>
              <p:nvPr/>
            </p:nvSpPr>
            <p:spPr>
              <a:xfrm>
                <a:off x="2600173" y="3718894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52,44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012963-6162-6A8F-F564-240EA47C2899}"/>
                  </a:ext>
                </a:extLst>
              </p:cNvPr>
              <p:cNvSpPr txBox="1"/>
              <p:nvPr/>
            </p:nvSpPr>
            <p:spPr>
              <a:xfrm>
                <a:off x="2320298" y="5020410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74,07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98197E-E76E-81CC-6C81-6F89DBA66853}"/>
                  </a:ext>
                </a:extLst>
              </p:cNvPr>
              <p:cNvSpPr txBox="1"/>
              <p:nvPr/>
            </p:nvSpPr>
            <p:spPr>
              <a:xfrm>
                <a:off x="2346650" y="5888313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88,01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34F792-BCE1-D223-5013-4492EA1D2A92}"/>
                  </a:ext>
                </a:extLst>
              </p:cNvPr>
              <p:cNvSpPr txBox="1"/>
              <p:nvPr/>
            </p:nvSpPr>
            <p:spPr>
              <a:xfrm>
                <a:off x="592571" y="5856259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71,14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5EA5D4-1382-9EBF-E5C5-396871CD8505}"/>
                  </a:ext>
                </a:extLst>
              </p:cNvPr>
              <p:cNvSpPr txBox="1"/>
              <p:nvPr/>
            </p:nvSpPr>
            <p:spPr>
              <a:xfrm>
                <a:off x="972066" y="5020410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66,03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7F1A9-E410-2B52-29CD-076CF5B01E90}"/>
                  </a:ext>
                </a:extLst>
              </p:cNvPr>
              <p:cNvSpPr txBox="1"/>
              <p:nvPr/>
            </p:nvSpPr>
            <p:spPr>
              <a:xfrm>
                <a:off x="201162" y="4216488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/>
                  <a:t>56,93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D71F0C-CA4D-C265-41E6-264719A0C308}"/>
                </a:ext>
              </a:extLst>
            </p:cNvPr>
            <p:cNvSpPr txBox="1"/>
            <p:nvPr/>
          </p:nvSpPr>
          <p:spPr>
            <a:xfrm>
              <a:off x="2228116" y="643513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/>
                <a:t>71,36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53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CE2D1D7-92C4-0976-5DD6-916A9659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DATACENTER INDUSTRY GROWTH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E046-82C2-A0B7-A6C8-B206253C37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9650" y="1719222"/>
            <a:ext cx="8503415" cy="4238624"/>
          </a:xfrm>
        </p:spPr>
        <p:txBody>
          <a:bodyPr>
            <a:normAutofit/>
          </a:bodyPr>
          <a:lstStyle/>
          <a:p>
            <a:r>
              <a:rPr lang="en-GB" sz="2400"/>
              <a:t>In February 2024, the FDCA received media inquiries regarding industry growth</a:t>
            </a:r>
          </a:p>
          <a:p>
            <a:pPr lvl="1"/>
            <a:r>
              <a:rPr lang="en-GB" sz="1800"/>
              <a:t>We in FDCA board estimated that growth will be 1 GW but might get to 2 GW.</a:t>
            </a:r>
          </a:p>
          <a:p>
            <a:pPr lvl="1"/>
            <a:r>
              <a:rPr lang="en-GB" sz="1800"/>
              <a:t>If we were to revisit these numbers now, the outcome would be quite different. If the tax incentive Is maintained, the estimated growth could reach 2–3 GW</a:t>
            </a:r>
            <a:endParaRPr lang="en-FI" sz="200"/>
          </a:p>
          <a:p>
            <a:r>
              <a:rPr lang="en-FI" sz="2400"/>
              <a:t>All the Nordic countries are see excellent locations for datacenters and Finland is most interested currently</a:t>
            </a:r>
          </a:p>
          <a:p>
            <a:r>
              <a:rPr lang="en-FI" sz="2400"/>
              <a:t>Growth outside Helsinki metropolitan area also happening</a:t>
            </a:r>
          </a:p>
          <a:p>
            <a:r>
              <a:rPr lang="en-FI" sz="2400"/>
              <a:t>Will take 5 to 10 years that all announced numbers can be reach</a:t>
            </a:r>
          </a:p>
          <a:p>
            <a:endParaRPr lang="en-FI" sz="2400"/>
          </a:p>
          <a:p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ACE55-7247-F116-7C5B-53DB8EB8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661" y="3222172"/>
            <a:ext cx="2690981" cy="3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54DB2D-A9D5-1A48-34B2-4D31863F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5" y="177501"/>
            <a:ext cx="11000789" cy="65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DCA-2025">
  <a:themeElements>
    <a:clrScheme name="fdca1">
      <a:dk1>
        <a:srgbClr val="000000"/>
      </a:dk1>
      <a:lt1>
        <a:srgbClr val="FFFFFF"/>
      </a:lt1>
      <a:dk2>
        <a:srgbClr val="002EA1"/>
      </a:dk2>
      <a:lt2>
        <a:srgbClr val="F8F8F8"/>
      </a:lt2>
      <a:accent1>
        <a:srgbClr val="002EA1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CA-2025-pakattu  -  Read-Only" id="{64E53D4C-5229-C644-A630-09081B70BB44}" vid="{A994EA94-9F9D-7D43-971C-6B2CE8CCC7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45550-2829-4520-97c2-b79f1f93576a">
      <Terms xmlns="http://schemas.microsoft.com/office/infopath/2007/PartnerControls"/>
    </lcf76f155ced4ddcb4097134ff3c332f>
    <TaxCatchAll xmlns="641f126f-b705-4683-87c4-65d2741d4b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925A68AD53324A896D614EEF024BCF" ma:contentTypeVersion="15" ma:contentTypeDescription="Luo uusi asiakirja." ma:contentTypeScope="" ma:versionID="ae2965660ff060415d3223b0c5d9a739">
  <xsd:schema xmlns:xsd="http://www.w3.org/2001/XMLSchema" xmlns:xs="http://www.w3.org/2001/XMLSchema" xmlns:p="http://schemas.microsoft.com/office/2006/metadata/properties" xmlns:ns2="e0e45550-2829-4520-97c2-b79f1f93576a" xmlns:ns3="641f126f-b705-4683-87c4-65d2741d4bef" targetNamespace="http://schemas.microsoft.com/office/2006/metadata/properties" ma:root="true" ma:fieldsID="842a3696e09567b5e9bac082e15dd29f" ns2:_="" ns3:_="">
    <xsd:import namespace="e0e45550-2829-4520-97c2-b79f1f93576a"/>
    <xsd:import namespace="641f126f-b705-4683-87c4-65d2741d4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45550-2829-4520-97c2-b79f1f935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164ec82-46dc-478e-b317-e8432cf62c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f126f-b705-4683-87c4-65d2741d4b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91f529-4d7c-4485-8c96-ccf2786632d2}" ma:internalName="TaxCatchAll" ma:showField="CatchAllData" ma:web="641f126f-b705-4683-87c4-65d2741d4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65522-81D4-43E7-9C64-0794745CF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5D219-9E24-48AE-9E6F-B357D69D794D}">
  <ds:schemaRefs>
    <ds:schemaRef ds:uri="641f126f-b705-4683-87c4-65d2741d4bef"/>
    <ds:schemaRef ds:uri="e0e45550-2829-4520-97c2-b79f1f93576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7CA4DD-ECB7-41BE-B9C8-14F2D77E1BB8}"/>
</file>

<file path=docProps/app.xml><?xml version="1.0" encoding="utf-8"?>
<Properties xmlns="http://schemas.openxmlformats.org/officeDocument/2006/extended-properties" xmlns:vt="http://schemas.openxmlformats.org/officeDocument/2006/docPropsVTypes">
  <Template>FDCA-2025</Template>
  <TotalTime>0</TotalTime>
  <Words>723</Words>
  <Application>Microsoft Office PowerPoint</Application>
  <PresentationFormat>Laajakuva</PresentationFormat>
  <Paragraphs>124</Paragraphs>
  <Slides>13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Finlandica</vt:lpstr>
      <vt:lpstr>Finlandica Medium</vt:lpstr>
      <vt:lpstr>Finlandica SemiBold</vt:lpstr>
      <vt:lpstr>FDCA-2025</vt:lpstr>
      <vt:lpstr>FINLAND</vt:lpstr>
      <vt:lpstr>ABOUT FDCA</vt:lpstr>
      <vt:lpstr>FDCA CORNERSTONES</vt:lpstr>
      <vt:lpstr>#1  Datacenter location</vt:lpstr>
      <vt:lpstr>DATACENTER INDUSTRY IN FINLAND </vt:lpstr>
      <vt:lpstr>INVESTMENTS BY LOCALITY</vt:lpstr>
      <vt:lpstr>Energy price for datacenters 2024 (€/MWh)</vt:lpstr>
      <vt:lpstr>DATACENTER INDUSTRY GROWTH</vt:lpstr>
      <vt:lpstr>PowerPoint-esitys</vt:lpstr>
      <vt:lpstr>FINLAND is #1 European  datacenter location</vt:lpstr>
      <vt:lpstr>FDCA’S ONGOING ADVOCACY AND POLICY WORK</vt:lpstr>
      <vt:lpstr>FUNDING REQUIRED FOR INFLUENCE</vt:lpstr>
      <vt:lpstr>Thank you.  We’re glad to help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Veijo Terho</dc:creator>
  <cp:keywords/>
  <dc:description/>
  <cp:lastModifiedBy>Keränen Silja</cp:lastModifiedBy>
  <cp:revision>1</cp:revision>
  <dcterms:created xsi:type="dcterms:W3CDTF">2025-05-09T08:17:48Z</dcterms:created>
  <dcterms:modified xsi:type="dcterms:W3CDTF">2025-05-19T09:01:31Z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0x0101008E925A68AD53324A896D614EEF024BCF</vt:lpwstr>
  </property>
  <property fmtid="{D5CDD505-2E9C-101B-9397-08002B2CF9AE}" pid="3" name="MediaServiceImageTags">
    <vt:lpwstr/>
  </property>
</Properties>
</file>